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2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3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0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317" r:id="rId5"/>
    <p:sldId id="318" r:id="rId6"/>
    <p:sldId id="322" r:id="rId7"/>
    <p:sldId id="320" r:id="rId8"/>
    <p:sldId id="323" r:id="rId9"/>
    <p:sldId id="306" r:id="rId10"/>
    <p:sldId id="319" r:id="rId11"/>
    <p:sldId id="324" r:id="rId12"/>
    <p:sldId id="316" r:id="rId13"/>
    <p:sldId id="314" r:id="rId14"/>
    <p:sldId id="321" r:id="rId15"/>
    <p:sldId id="308" r:id="rId16"/>
    <p:sldId id="309" r:id="rId17"/>
    <p:sldId id="282" r:id="rId18"/>
    <p:sldId id="307" r:id="rId19"/>
    <p:sldId id="278" r:id="rId20"/>
    <p:sldId id="273" r:id="rId21"/>
    <p:sldId id="310" r:id="rId22"/>
    <p:sldId id="281" r:id="rId23"/>
    <p:sldId id="304" r:id="rId24"/>
  </p:sldIdLst>
  <p:sldSz cx="12190413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C0504D"/>
    <a:srgbClr val="595959"/>
    <a:srgbClr val="858585"/>
    <a:srgbClr val="D86363"/>
    <a:srgbClr val="385D8A"/>
    <a:srgbClr val="FFFFFF"/>
    <a:srgbClr val="262626"/>
    <a:srgbClr val="D99694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31" autoAdjust="0"/>
    <p:restoredTop sz="96314" autoAdjust="0"/>
  </p:normalViewPr>
  <p:slideViewPr>
    <p:cSldViewPr showGuides="1">
      <p:cViewPr varScale="1">
        <p:scale>
          <a:sx n="70" d="100"/>
          <a:sy n="70" d="100"/>
        </p:scale>
        <p:origin x="472" y="64"/>
      </p:cViewPr>
      <p:guideLst>
        <p:guide orient="horz" pos="2127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Product</c:v>
                </c:pt>
              </c:strCache>
            </c:strRef>
          </c:tx>
          <c:spPr>
            <a:ln w="3175" cap="rnd" cmpd="sng" algn="ctr">
              <a:solidFill>
                <a:schemeClr val="bg1"/>
              </a:solidFill>
              <a:prstDash val="solid"/>
              <a:round/>
            </a:ln>
            <a:effectLst/>
          </c:spPr>
          <c:marker>
            <c:symbol val="circle"/>
            <c:size val="10"/>
            <c:spPr>
              <a:solidFill>
                <a:schemeClr val="accent1">
                  <a:alpha val="60000"/>
                </a:schemeClr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</a:ln>
              <a:effectLst/>
            </c:spPr>
          </c:marker>
          <c:cat>
            <c:numRef>
              <c:f>Sheet1!$A$3:$A$14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Sheet1!$B$3:$B$14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</c:v>
                </c:pt>
                <c:pt idx="5">
                  <c:v>1</c:v>
                </c:pt>
                <c:pt idx="6">
                  <c:v>3</c:v>
                </c:pt>
                <c:pt idx="7">
                  <c:v>5</c:v>
                </c:pt>
                <c:pt idx="8">
                  <c:v>2.4</c:v>
                </c:pt>
                <c:pt idx="9">
                  <c:v>4.4000000000000004</c:v>
                </c:pt>
                <c:pt idx="10">
                  <c:v>1.8</c:v>
                </c:pt>
                <c:pt idx="11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E6-4AFE-8DAD-E3D6B50657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161792"/>
        <c:axId val="56163328"/>
      </c:lineChart>
      <c:catAx>
        <c:axId val="5616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56163328"/>
        <c:crosses val="autoZero"/>
        <c:auto val="1"/>
        <c:lblAlgn val="ctr"/>
        <c:lblOffset val="100"/>
        <c:tickLblSkip val="2"/>
        <c:noMultiLvlLbl val="0"/>
      </c:catAx>
      <c:valAx>
        <c:axId val="5616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61792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9E08105-0EF1-55AF-1109-E61A93FDC3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A9BC867-82A0-8AA9-10D6-C2194AABD9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687C89-6374-49D5-BB30-61A1C7D08066}" type="datetimeFigureOut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3DDCBC-0536-E455-7BEF-1F41BB0B8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E93727-8921-F578-804F-483FE348316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86060-9AE7-42FC-9913-4DA7EB53CA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08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B3BF1-4A3C-4696-9796-DA8D9610C879}" type="datetimeFigureOut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3F681-7291-41D2-A146-1FB28A7F62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035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582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3F681-7291-41D2-A146-1FB28A7F620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307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BC63A3AB-B942-4067-915D-6179539050C5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3C92A8EB-3E7D-4A27-A117-CEA9BC45E919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B885036D-316A-4199-8CA7-40495F4E6E01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BF8A1508-F5D8-4049-B920-A486BAAE29BF}" type="datetime1">
              <a:rPr lang="zh-CN" altLang="en-US" smtClean="0">
                <a:solidFill>
                  <a:prstClr val="black"/>
                </a:solidFill>
              </a:rPr>
              <a:t>2022/12/28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C6200480-E0D0-4093-B9A1-7D0ACDAEA61C}" type="datetime1">
              <a:rPr lang="zh-CN" altLang="en-US" smtClean="0">
                <a:solidFill>
                  <a:prstClr val="black"/>
                </a:solidFill>
              </a:rPr>
              <a:t>2022/12/28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307572A1-B703-4D9D-B981-C6D14894894D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4EAD44C4-5EE2-47CA-B783-9108CF72BA5C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DBDB26AC-9508-4525-A2BA-460DF7F41EE4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33A4D982-A1C1-4B5A-ACEE-5484AF664FEE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819912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A0DDD992-1DDD-4DB1-8F91-23F68BCF74CD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2C624138-EEF0-4CA0-964D-164FDC518980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E4FD093F-0A87-42E5-B517-46D5BA33F332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FCEB7725-3500-4D6D-A54B-FE5A0EF0F646}" type="datetime1">
              <a:rPr lang="zh-CN" altLang="en-US" smtClean="0"/>
              <a:t>2022/12/28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tags" Target="../tags/tag20.xml"/><Relationship Id="rId18" Type="http://schemas.openxmlformats.org/officeDocument/2006/relationships/image" Target="../media/image9.png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17" Type="http://schemas.openxmlformats.org/officeDocument/2006/relationships/image" Target="../media/image8.svg"/><Relationship Id="rId2" Type="http://schemas.openxmlformats.org/officeDocument/2006/relationships/tags" Target="../tags/tag9.xml"/><Relationship Id="rId16" Type="http://schemas.openxmlformats.org/officeDocument/2006/relationships/image" Target="../media/image7.png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notesSlide" Target="../notesSlides/notesSlide12.xml"/><Relationship Id="rId10" Type="http://schemas.openxmlformats.org/officeDocument/2006/relationships/tags" Target="../tags/tag17.xml"/><Relationship Id="rId19" Type="http://schemas.openxmlformats.org/officeDocument/2006/relationships/image" Target="../media/image10.svg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13" Type="http://schemas.openxmlformats.org/officeDocument/2006/relationships/tags" Target="../tags/tag33.xml"/><Relationship Id="rId18" Type="http://schemas.openxmlformats.org/officeDocument/2006/relationships/tags" Target="../tags/tag38.xml"/><Relationship Id="rId3" Type="http://schemas.openxmlformats.org/officeDocument/2006/relationships/tags" Target="../tags/tag23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27.xml"/><Relationship Id="rId12" Type="http://schemas.openxmlformats.org/officeDocument/2006/relationships/tags" Target="../tags/tag32.xml"/><Relationship Id="rId17" Type="http://schemas.openxmlformats.org/officeDocument/2006/relationships/tags" Target="../tags/tag37.xml"/><Relationship Id="rId2" Type="http://schemas.openxmlformats.org/officeDocument/2006/relationships/tags" Target="../tags/tag22.xml"/><Relationship Id="rId16" Type="http://schemas.openxmlformats.org/officeDocument/2006/relationships/tags" Target="../tags/tag36.xml"/><Relationship Id="rId20" Type="http://schemas.openxmlformats.org/officeDocument/2006/relationships/tags" Target="../tags/tag40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tags" Target="../tags/tag31.xml"/><Relationship Id="rId5" Type="http://schemas.openxmlformats.org/officeDocument/2006/relationships/tags" Target="../tags/tag25.xml"/><Relationship Id="rId15" Type="http://schemas.openxmlformats.org/officeDocument/2006/relationships/tags" Target="../tags/tag35.xml"/><Relationship Id="rId10" Type="http://schemas.openxmlformats.org/officeDocument/2006/relationships/tags" Target="../tags/tag30.xml"/><Relationship Id="rId19" Type="http://schemas.openxmlformats.org/officeDocument/2006/relationships/tags" Target="../tags/tag39.xml"/><Relationship Id="rId4" Type="http://schemas.openxmlformats.org/officeDocument/2006/relationships/tags" Target="../tags/tag24.xml"/><Relationship Id="rId9" Type="http://schemas.openxmlformats.org/officeDocument/2006/relationships/tags" Target="../tags/tag29.xml"/><Relationship Id="rId14" Type="http://schemas.openxmlformats.org/officeDocument/2006/relationships/tags" Target="../tags/tag34.xml"/><Relationship Id="rId2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tags" Target="../tags/tag53.xml"/><Relationship Id="rId18" Type="http://schemas.openxmlformats.org/officeDocument/2006/relationships/tags" Target="../tags/tag58.xml"/><Relationship Id="rId26" Type="http://schemas.openxmlformats.org/officeDocument/2006/relationships/tags" Target="../tags/tag66.xml"/><Relationship Id="rId21" Type="http://schemas.openxmlformats.org/officeDocument/2006/relationships/tags" Target="../tags/tag61.xml"/><Relationship Id="rId34" Type="http://schemas.openxmlformats.org/officeDocument/2006/relationships/tags" Target="../tags/tag74.xml"/><Relationship Id="rId7" Type="http://schemas.openxmlformats.org/officeDocument/2006/relationships/tags" Target="../tags/tag47.xml"/><Relationship Id="rId12" Type="http://schemas.openxmlformats.org/officeDocument/2006/relationships/tags" Target="../tags/tag52.xml"/><Relationship Id="rId17" Type="http://schemas.openxmlformats.org/officeDocument/2006/relationships/tags" Target="../tags/tag57.xml"/><Relationship Id="rId25" Type="http://schemas.openxmlformats.org/officeDocument/2006/relationships/tags" Target="../tags/tag65.xml"/><Relationship Id="rId33" Type="http://schemas.openxmlformats.org/officeDocument/2006/relationships/tags" Target="../tags/tag73.xml"/><Relationship Id="rId2" Type="http://schemas.openxmlformats.org/officeDocument/2006/relationships/tags" Target="../tags/tag42.xml"/><Relationship Id="rId16" Type="http://schemas.openxmlformats.org/officeDocument/2006/relationships/tags" Target="../tags/tag56.xml"/><Relationship Id="rId20" Type="http://schemas.openxmlformats.org/officeDocument/2006/relationships/tags" Target="../tags/tag60.xml"/><Relationship Id="rId29" Type="http://schemas.openxmlformats.org/officeDocument/2006/relationships/tags" Target="../tags/tag69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11" Type="http://schemas.openxmlformats.org/officeDocument/2006/relationships/tags" Target="../tags/tag51.xml"/><Relationship Id="rId24" Type="http://schemas.openxmlformats.org/officeDocument/2006/relationships/tags" Target="../tags/tag64.xml"/><Relationship Id="rId32" Type="http://schemas.openxmlformats.org/officeDocument/2006/relationships/tags" Target="../tags/tag72.xml"/><Relationship Id="rId37" Type="http://schemas.openxmlformats.org/officeDocument/2006/relationships/notesSlide" Target="../notesSlides/notesSlide14.xml"/><Relationship Id="rId5" Type="http://schemas.openxmlformats.org/officeDocument/2006/relationships/tags" Target="../tags/tag45.xml"/><Relationship Id="rId15" Type="http://schemas.openxmlformats.org/officeDocument/2006/relationships/tags" Target="../tags/tag55.xml"/><Relationship Id="rId23" Type="http://schemas.openxmlformats.org/officeDocument/2006/relationships/tags" Target="../tags/tag63.xml"/><Relationship Id="rId28" Type="http://schemas.openxmlformats.org/officeDocument/2006/relationships/tags" Target="../tags/tag68.xml"/><Relationship Id="rId36" Type="http://schemas.openxmlformats.org/officeDocument/2006/relationships/slideLayout" Target="../slideLayouts/slideLayout7.xml"/><Relationship Id="rId10" Type="http://schemas.openxmlformats.org/officeDocument/2006/relationships/tags" Target="../tags/tag50.xml"/><Relationship Id="rId19" Type="http://schemas.openxmlformats.org/officeDocument/2006/relationships/tags" Target="../tags/tag59.xml"/><Relationship Id="rId31" Type="http://schemas.openxmlformats.org/officeDocument/2006/relationships/tags" Target="../tags/tag71.xml"/><Relationship Id="rId4" Type="http://schemas.openxmlformats.org/officeDocument/2006/relationships/tags" Target="../tags/tag44.xml"/><Relationship Id="rId9" Type="http://schemas.openxmlformats.org/officeDocument/2006/relationships/tags" Target="../tags/tag49.xml"/><Relationship Id="rId14" Type="http://schemas.openxmlformats.org/officeDocument/2006/relationships/tags" Target="../tags/tag54.xml"/><Relationship Id="rId22" Type="http://schemas.openxmlformats.org/officeDocument/2006/relationships/tags" Target="../tags/tag62.xml"/><Relationship Id="rId27" Type="http://schemas.openxmlformats.org/officeDocument/2006/relationships/tags" Target="../tags/tag67.xml"/><Relationship Id="rId30" Type="http://schemas.openxmlformats.org/officeDocument/2006/relationships/tags" Target="../tags/tag70.xml"/><Relationship Id="rId35" Type="http://schemas.openxmlformats.org/officeDocument/2006/relationships/tags" Target="../tags/tag75.xml"/><Relationship Id="rId8" Type="http://schemas.openxmlformats.org/officeDocument/2006/relationships/tags" Target="../tags/tag48.xml"/><Relationship Id="rId3" Type="http://schemas.openxmlformats.org/officeDocument/2006/relationships/tags" Target="../tags/tag4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502150" y="3851275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02150" y="87884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604504" y="2147667"/>
            <a:ext cx="3687215" cy="2719712"/>
            <a:chOff x="-1604504" y="2147667"/>
            <a:chExt cx="3687215" cy="2719712"/>
          </a:xfrm>
        </p:grpSpPr>
        <p:cxnSp>
          <p:nvCxnSpPr>
            <p:cNvPr id="34" name="直接连接符 33"/>
            <p:cNvCxnSpPr/>
            <p:nvPr/>
          </p:nvCxnSpPr>
          <p:spPr>
            <a:xfrm flipH="1">
              <a:off x="-1604504" y="2687623"/>
              <a:ext cx="2592288" cy="2179756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-509577" y="2147667"/>
              <a:ext cx="2592288" cy="21797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10311837" y="1544376"/>
            <a:ext cx="3230037" cy="3097813"/>
            <a:chOff x="10311837" y="1544376"/>
            <a:chExt cx="3230037" cy="3097813"/>
          </a:xfrm>
        </p:grpSpPr>
        <p:cxnSp>
          <p:nvCxnSpPr>
            <p:cNvPr id="42" name="直接连接符 41"/>
            <p:cNvCxnSpPr/>
            <p:nvPr/>
          </p:nvCxnSpPr>
          <p:spPr>
            <a:xfrm flipH="1">
              <a:off x="10311837" y="2462433"/>
              <a:ext cx="2592288" cy="2179756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10949586" y="1544376"/>
              <a:ext cx="2592288" cy="2179756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矩形 4"/>
          <p:cNvSpPr/>
          <p:nvPr/>
        </p:nvSpPr>
        <p:spPr>
          <a:xfrm>
            <a:off x="4303395" y="75184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03395" y="3724275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01135" y="2620645"/>
            <a:ext cx="3723640" cy="1336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05435" y="2687623"/>
            <a:ext cx="70612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Order Your Chip</a:t>
            </a:r>
            <a:endParaRPr lang="zh-CN" altLang="en-US" sz="4800" dirty="0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44998" y="3568375"/>
            <a:ext cx="4582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CSC3170 Report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15086" y="1772816"/>
            <a:ext cx="2041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C00000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20</a:t>
            </a:r>
            <a:r>
              <a:rPr lang="en-US" altLang="zh-CN" sz="4800" dirty="0"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22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5397585" y="4319905"/>
            <a:ext cx="1276985" cy="405765"/>
            <a:chOff x="5306060" y="4327525"/>
            <a:chExt cx="1276985" cy="405765"/>
          </a:xfrm>
        </p:grpSpPr>
        <p:sp>
          <p:nvSpPr>
            <p:cNvPr id="17" name="矩形 16"/>
            <p:cNvSpPr/>
            <p:nvPr/>
          </p:nvSpPr>
          <p:spPr>
            <a:xfrm>
              <a:off x="5306060" y="432752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5126" y="4342971"/>
              <a:ext cx="11309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cs typeface="+mn-ea"/>
                  <a:sym typeface="+mn-lt"/>
                </a:rPr>
                <a:t>AMDIVIA</a:t>
              </a:r>
            </a:p>
          </p:txBody>
        </p:sp>
      </p:grp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7A982C7D-2C6B-4DC7-D8F2-71992A767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580892" y="6356351"/>
            <a:ext cx="5892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BE499B2-7BDA-4CA3-9106-A31742D4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5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5B153325-352A-88DD-7132-B7A1A841F3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1588"/>
            <a:ext cx="12190413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19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连接符: 曲线 4">
            <a:extLst>
              <a:ext uri="{FF2B5EF4-FFF2-40B4-BE49-F238E27FC236}">
                <a16:creationId xmlns:a16="http://schemas.microsoft.com/office/drawing/2014/main" id="{FDB9B3FC-21F0-033E-D60E-7CCDBF211F8E}"/>
              </a:ext>
            </a:extLst>
          </p:cNvPr>
          <p:cNvCxnSpPr>
            <a:cxnSpLocks/>
          </p:cNvCxnSpPr>
          <p:nvPr/>
        </p:nvCxnSpPr>
        <p:spPr>
          <a:xfrm flipV="1">
            <a:off x="4708694" y="2113798"/>
            <a:ext cx="2826672" cy="995590"/>
          </a:xfrm>
          <a:prstGeom prst="curvedConnector3">
            <a:avLst/>
          </a:prstGeom>
          <a:ln>
            <a:headEnd type="triangle"/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2B632F53-BA3B-BB1B-DC6C-B81E44FC2AD8}"/>
              </a:ext>
            </a:extLst>
          </p:cNvPr>
          <p:cNvCxnSpPr>
            <a:cxnSpLocks/>
          </p:cNvCxnSpPr>
          <p:nvPr/>
        </p:nvCxnSpPr>
        <p:spPr>
          <a:xfrm>
            <a:off x="4732430" y="3748612"/>
            <a:ext cx="2895576" cy="1150314"/>
          </a:xfrm>
          <a:prstGeom prst="curvedConnector3">
            <a:avLst/>
          </a:prstGeom>
          <a:ln>
            <a:headEnd type="triangle"/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82379" y="611396"/>
            <a:ext cx="1786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 Interface-get</a:t>
            </a:r>
          </a:p>
        </p:txBody>
      </p:sp>
      <p:sp>
        <p:nvSpPr>
          <p:cNvPr id="9" name="左中括号 8"/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7667431" y="1711903"/>
            <a:ext cx="2062439" cy="1296144"/>
          </a:xfrm>
          <a:prstGeom prst="roundRect">
            <a:avLst/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Bank database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7751390" y="4077072"/>
            <a:ext cx="2062439" cy="1296144"/>
          </a:xfrm>
          <a:prstGeom prst="roundRect">
            <a:avLst/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Main database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5313203" y="3539425"/>
            <a:ext cx="1686559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Plant process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5344566" y="4567321"/>
            <a:ext cx="1635774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Order record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5349338" y="4047414"/>
            <a:ext cx="1631002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Chip process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0" name="箭头: V 形 29">
            <a:extLst>
              <a:ext uri="{FF2B5EF4-FFF2-40B4-BE49-F238E27FC236}">
                <a16:creationId xmlns:a16="http://schemas.microsoft.com/office/drawing/2014/main" id="{A4B4E8FA-DAAD-E9F7-0056-6600912C1E55}"/>
              </a:ext>
            </a:extLst>
          </p:cNvPr>
          <p:cNvSpPr/>
          <p:nvPr/>
        </p:nvSpPr>
        <p:spPr>
          <a:xfrm rot="10800000">
            <a:off x="1467901" y="2783901"/>
            <a:ext cx="2232248" cy="1296144"/>
          </a:xfrm>
          <a:prstGeom prst="chevron">
            <a:avLst>
              <a:gd name="adj" fmla="val 33720"/>
            </a:avLst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155CB25-D9B6-7ED3-C4CB-AC8FABD602E5}"/>
              </a:ext>
            </a:extLst>
          </p:cNvPr>
          <p:cNvSpPr txBox="1"/>
          <p:nvPr/>
        </p:nvSpPr>
        <p:spPr>
          <a:xfrm>
            <a:off x="1846563" y="3247307"/>
            <a:ext cx="132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箭头: 五边形 32">
            <a:extLst>
              <a:ext uri="{FF2B5EF4-FFF2-40B4-BE49-F238E27FC236}">
                <a16:creationId xmlns:a16="http://schemas.microsoft.com/office/drawing/2014/main" id="{B69C40EA-97FF-D76B-54FE-B70389E85D29}"/>
              </a:ext>
            </a:extLst>
          </p:cNvPr>
          <p:cNvSpPr/>
          <p:nvPr/>
        </p:nvSpPr>
        <p:spPr>
          <a:xfrm rot="10800000">
            <a:off x="3451542" y="2812437"/>
            <a:ext cx="864096" cy="1233323"/>
          </a:xfrm>
          <a:prstGeom prst="homePlate">
            <a:avLst/>
          </a:prstGeom>
          <a:solidFill>
            <a:srgbClr val="85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五边形 33">
            <a:extLst>
              <a:ext uri="{FF2B5EF4-FFF2-40B4-BE49-F238E27FC236}">
                <a16:creationId xmlns:a16="http://schemas.microsoft.com/office/drawing/2014/main" id="{ABDBDD19-4696-8423-1EB9-880A41ECC896}"/>
              </a:ext>
            </a:extLst>
          </p:cNvPr>
          <p:cNvSpPr/>
          <p:nvPr/>
        </p:nvSpPr>
        <p:spPr>
          <a:xfrm>
            <a:off x="3883590" y="2793548"/>
            <a:ext cx="864096" cy="1233323"/>
          </a:xfrm>
          <a:prstGeom prst="homePlate">
            <a:avLst/>
          </a:prstGeom>
          <a:solidFill>
            <a:srgbClr val="85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05A819D-9616-4B07-ADD9-883BB7A35FB2}"/>
              </a:ext>
            </a:extLst>
          </p:cNvPr>
          <p:cNvSpPr txBox="1"/>
          <p:nvPr/>
        </p:nvSpPr>
        <p:spPr>
          <a:xfrm>
            <a:off x="3743463" y="3225543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flask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3AB00587-5B3E-882B-97CF-E9CE35196071}"/>
              </a:ext>
            </a:extLst>
          </p:cNvPr>
          <p:cNvSpPr txBox="1"/>
          <p:nvPr/>
        </p:nvSpPr>
        <p:spPr>
          <a:xfrm>
            <a:off x="5446528" y="2375278"/>
            <a:ext cx="1436621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Account ID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7E002EFB-50A0-74F7-A242-CFEF1C26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11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381D10F-8DDE-B1B2-D334-47F2543EB027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8486099" y="4077072"/>
            <a:ext cx="1" cy="81788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连接符: 曲线 41">
            <a:extLst>
              <a:ext uri="{FF2B5EF4-FFF2-40B4-BE49-F238E27FC236}">
                <a16:creationId xmlns:a16="http://schemas.microsoft.com/office/drawing/2014/main" id="{3F52F1AE-BCC0-E6F3-1B1E-3D6A57AAAD13}"/>
              </a:ext>
            </a:extLst>
          </p:cNvPr>
          <p:cNvCxnSpPr>
            <a:cxnSpLocks/>
          </p:cNvCxnSpPr>
          <p:nvPr/>
        </p:nvCxnSpPr>
        <p:spPr>
          <a:xfrm>
            <a:off x="4853953" y="3818832"/>
            <a:ext cx="2465389" cy="1842416"/>
          </a:xfrm>
          <a:prstGeom prst="curvedConnector3">
            <a:avLst/>
          </a:prstGeom>
          <a:ln>
            <a:headEnd type="triangle"/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" name="连接符: 曲线 2">
            <a:extLst>
              <a:ext uri="{FF2B5EF4-FFF2-40B4-BE49-F238E27FC236}">
                <a16:creationId xmlns:a16="http://schemas.microsoft.com/office/drawing/2014/main" id="{EA954E47-C04B-8AA6-421C-A9365B9EFE4C}"/>
              </a:ext>
            </a:extLst>
          </p:cNvPr>
          <p:cNvCxnSpPr>
            <a:cxnSpLocks/>
          </p:cNvCxnSpPr>
          <p:nvPr/>
        </p:nvCxnSpPr>
        <p:spPr>
          <a:xfrm flipV="1">
            <a:off x="4939958" y="3410209"/>
            <a:ext cx="2379384" cy="18791"/>
          </a:xfrm>
          <a:prstGeom prst="curvedConnector3">
            <a:avLst/>
          </a:prstGeom>
          <a:ln>
            <a:headEnd type="triangle"/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5886038" y="4894954"/>
            <a:ext cx="575415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KPI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454882" y="4250984"/>
            <a:ext cx="2203046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Plant &amp; order info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2" name="直接连接符 1"/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797873" y="611396"/>
            <a:ext cx="1909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 Interface-post</a:t>
            </a:r>
          </a:p>
        </p:txBody>
      </p:sp>
      <p:sp>
        <p:nvSpPr>
          <p:cNvPr id="6" name="左中括号 5"/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41022" y="3534819"/>
            <a:ext cx="1065453" cy="408623"/>
          </a:xfrm>
          <a:prstGeom prst="roundRect">
            <a:avLst/>
          </a:prstGeom>
          <a:solidFill>
            <a:srgbClr val="385D8A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confirm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418674" y="3106349"/>
            <a:ext cx="1510151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Check login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B4488404-6067-FD24-B751-A240E205B0A2}"/>
              </a:ext>
            </a:extLst>
          </p:cNvPr>
          <p:cNvSpPr/>
          <p:nvPr/>
        </p:nvSpPr>
        <p:spPr>
          <a:xfrm>
            <a:off x="7454879" y="666902"/>
            <a:ext cx="2062439" cy="1296144"/>
          </a:xfrm>
          <a:prstGeom prst="roundRect">
            <a:avLst/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Bank database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E65112BF-3C7B-AD8D-8BBD-069ED64029DD}"/>
              </a:ext>
            </a:extLst>
          </p:cNvPr>
          <p:cNvSpPr/>
          <p:nvPr/>
        </p:nvSpPr>
        <p:spPr>
          <a:xfrm>
            <a:off x="7454881" y="2780928"/>
            <a:ext cx="2062439" cy="1296144"/>
          </a:xfrm>
          <a:prstGeom prst="roundRect">
            <a:avLst/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Main database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1" name="箭头: V 形 30">
            <a:extLst>
              <a:ext uri="{FF2B5EF4-FFF2-40B4-BE49-F238E27FC236}">
                <a16:creationId xmlns:a16="http://schemas.microsoft.com/office/drawing/2014/main" id="{FF707595-2E50-4BDD-B582-3312A8921267}"/>
              </a:ext>
            </a:extLst>
          </p:cNvPr>
          <p:cNvSpPr/>
          <p:nvPr/>
        </p:nvSpPr>
        <p:spPr>
          <a:xfrm rot="10800000">
            <a:off x="1467901" y="2783901"/>
            <a:ext cx="2232248" cy="1296144"/>
          </a:xfrm>
          <a:prstGeom prst="chevron">
            <a:avLst>
              <a:gd name="adj" fmla="val 33720"/>
            </a:avLst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047D192-2C04-6032-DB7C-2306704D5004}"/>
              </a:ext>
            </a:extLst>
          </p:cNvPr>
          <p:cNvSpPr txBox="1"/>
          <p:nvPr/>
        </p:nvSpPr>
        <p:spPr>
          <a:xfrm>
            <a:off x="1846563" y="3247307"/>
            <a:ext cx="132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箭头: 五边形 32">
            <a:extLst>
              <a:ext uri="{FF2B5EF4-FFF2-40B4-BE49-F238E27FC236}">
                <a16:creationId xmlns:a16="http://schemas.microsoft.com/office/drawing/2014/main" id="{F982A26E-1EC6-D74A-13BD-CF56F9887BC4}"/>
              </a:ext>
            </a:extLst>
          </p:cNvPr>
          <p:cNvSpPr/>
          <p:nvPr/>
        </p:nvSpPr>
        <p:spPr>
          <a:xfrm rot="10800000">
            <a:off x="3451542" y="2812437"/>
            <a:ext cx="864096" cy="1233323"/>
          </a:xfrm>
          <a:prstGeom prst="homePlate">
            <a:avLst/>
          </a:prstGeom>
          <a:solidFill>
            <a:srgbClr val="85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五边形 33">
            <a:extLst>
              <a:ext uri="{FF2B5EF4-FFF2-40B4-BE49-F238E27FC236}">
                <a16:creationId xmlns:a16="http://schemas.microsoft.com/office/drawing/2014/main" id="{988A24A8-BC19-877F-45B8-CD7291D675D0}"/>
              </a:ext>
            </a:extLst>
          </p:cNvPr>
          <p:cNvSpPr/>
          <p:nvPr/>
        </p:nvSpPr>
        <p:spPr>
          <a:xfrm>
            <a:off x="3883590" y="2793548"/>
            <a:ext cx="864096" cy="1233323"/>
          </a:xfrm>
          <a:prstGeom prst="homePlate">
            <a:avLst/>
          </a:prstGeom>
          <a:solidFill>
            <a:srgbClr val="858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729C740-CE49-ECB2-638D-6841E64551B0}"/>
              </a:ext>
            </a:extLst>
          </p:cNvPr>
          <p:cNvSpPr txBox="1"/>
          <p:nvPr/>
        </p:nvSpPr>
        <p:spPr>
          <a:xfrm>
            <a:off x="3743463" y="3225543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flask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6" name="连接符: 曲线 35">
            <a:extLst>
              <a:ext uri="{FF2B5EF4-FFF2-40B4-BE49-F238E27FC236}">
                <a16:creationId xmlns:a16="http://schemas.microsoft.com/office/drawing/2014/main" id="{E4853D3B-2D45-C467-C99C-83A92870ABB9}"/>
              </a:ext>
            </a:extLst>
          </p:cNvPr>
          <p:cNvCxnSpPr>
            <a:cxnSpLocks/>
          </p:cNvCxnSpPr>
          <p:nvPr/>
        </p:nvCxnSpPr>
        <p:spPr>
          <a:xfrm flipV="1">
            <a:off x="4711682" y="1314974"/>
            <a:ext cx="2607660" cy="1765081"/>
          </a:xfrm>
          <a:prstGeom prst="curvedConnector3">
            <a:avLst/>
          </a:prstGeom>
          <a:ln>
            <a:headEnd type="triangle"/>
            <a:tailEnd type="triangle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7F0D8406-A428-3C7B-C779-063E696F7D1F}"/>
              </a:ext>
            </a:extLst>
          </p:cNvPr>
          <p:cNvSpPr/>
          <p:nvPr/>
        </p:nvSpPr>
        <p:spPr>
          <a:xfrm>
            <a:off x="7454880" y="4894954"/>
            <a:ext cx="2062439" cy="1296144"/>
          </a:xfrm>
          <a:prstGeom prst="roundRect">
            <a:avLst/>
          </a:prstGeom>
          <a:solidFill>
            <a:srgbClr val="D8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Analysis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36D656E-46B3-A057-1606-119398858A3E}"/>
              </a:ext>
            </a:extLst>
          </p:cNvPr>
          <p:cNvSpPr txBox="1"/>
          <p:nvPr/>
        </p:nvSpPr>
        <p:spPr>
          <a:xfrm>
            <a:off x="5497605" y="2208822"/>
            <a:ext cx="1178082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Payment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FAF51C-E9DC-4FB1-D311-355CB2146BD4}"/>
              </a:ext>
            </a:extLst>
          </p:cNvPr>
          <p:cNvSpPr txBox="1"/>
          <p:nvPr/>
        </p:nvSpPr>
        <p:spPr>
          <a:xfrm>
            <a:off x="5368336" y="1746214"/>
            <a:ext cx="1436621" cy="408623"/>
          </a:xfrm>
          <a:prstGeom prst="roundRect">
            <a:avLst/>
          </a:prstGeom>
          <a:solidFill>
            <a:srgbClr val="385D8A"/>
          </a:solidFill>
          <a:ln w="28575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Account ID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8AC393EF-9559-29BC-D18A-0C6942BF9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1749" y="6356351"/>
            <a:ext cx="589143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64430" y="1125220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64430" y="-105791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65675" y="-118491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65675" y="998220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3415" y="683895"/>
            <a:ext cx="3723640" cy="77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08763" y="1813997"/>
            <a:ext cx="1276985" cy="405765"/>
            <a:chOff x="5768340" y="1816735"/>
            <a:chExt cx="1276985" cy="405765"/>
          </a:xfrm>
        </p:grpSpPr>
        <p:sp>
          <p:nvSpPr>
            <p:cNvPr id="6" name="矩形 5"/>
            <p:cNvSpPr/>
            <p:nvPr/>
          </p:nvSpPr>
          <p:spPr>
            <a:xfrm>
              <a:off x="5768340" y="181673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47400" y="1851342"/>
              <a:ext cx="11309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cs typeface="+mn-ea"/>
                  <a:sym typeface="+mn-lt"/>
                </a:rPr>
                <a:t>START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618923" y="32882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9" name="TextBox 27"/>
          <p:cNvSpPr txBox="1"/>
          <p:nvPr/>
        </p:nvSpPr>
        <p:spPr>
          <a:xfrm>
            <a:off x="3701641" y="3864974"/>
            <a:ext cx="55256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spc="300" dirty="0">
                <a:cs typeface="+mn-ea"/>
                <a:sym typeface="+mn-lt"/>
              </a:rPr>
              <a:t>Database Design</a:t>
            </a:r>
            <a:endParaRPr lang="zh-CN" altLang="en-US" sz="4400" b="1" spc="30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5266" y="3547502"/>
            <a:ext cx="388716" cy="32685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8132445" y="4594805"/>
            <a:ext cx="654557" cy="53433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7891570" y="3547502"/>
            <a:ext cx="388716" cy="3268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832159" y="4594805"/>
            <a:ext cx="654557" cy="53433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62E34BD3-42F2-B21F-57C8-A807832D4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5860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750" y="1371729"/>
            <a:ext cx="7746899" cy="4369358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797873" y="611396"/>
            <a:ext cx="3685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 ER Diagram of main database</a:t>
            </a:r>
          </a:p>
        </p:txBody>
      </p:sp>
      <p:sp>
        <p:nvSpPr>
          <p:cNvPr id="9" name="左中括号 8"/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10017807" y="1051584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10406523" y="1378440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982976" y="5521128"/>
            <a:ext cx="388716" cy="3268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982976" y="5589240"/>
            <a:ext cx="777432" cy="6537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E13DCB40-5A32-B258-4A7C-1DF504998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797873" y="611396"/>
            <a:ext cx="3724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 Relation Schema of databases</a:t>
            </a:r>
          </a:p>
        </p:txBody>
      </p:sp>
      <p:sp>
        <p:nvSpPr>
          <p:cNvPr id="10" name="左中括号 9"/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B001278-359F-9211-08F7-7199CBC8116D}"/>
              </a:ext>
            </a:extLst>
          </p:cNvPr>
          <p:cNvGrpSpPr/>
          <p:nvPr/>
        </p:nvGrpSpPr>
        <p:grpSpPr>
          <a:xfrm>
            <a:off x="9132346" y="3996446"/>
            <a:ext cx="1824474" cy="1506306"/>
            <a:chOff x="3005921" y="-920744"/>
            <a:chExt cx="1824474" cy="150630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A7225B1-EF87-DD17-1A91-0CD38F97EE6E}"/>
                </a:ext>
              </a:extLst>
            </p:cNvPr>
            <p:cNvGrpSpPr/>
            <p:nvPr/>
          </p:nvGrpSpPr>
          <p:grpSpPr>
            <a:xfrm>
              <a:off x="3239257" y="-422551"/>
              <a:ext cx="1426994" cy="1008113"/>
              <a:chOff x="-619754" y="-2294759"/>
              <a:chExt cx="1426994" cy="1008113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52FB919A-C860-4759-9B13-3ADC5EC7EDE0}"/>
                  </a:ext>
                </a:extLst>
              </p:cNvPr>
              <p:cNvGrpSpPr/>
              <p:nvPr/>
            </p:nvGrpSpPr>
            <p:grpSpPr>
              <a:xfrm>
                <a:off x="-619754" y="-2294759"/>
                <a:ext cx="1379933" cy="1008113"/>
                <a:chOff x="-769661" y="-1656123"/>
                <a:chExt cx="1379933" cy="1008113"/>
              </a:xfrm>
            </p:grpSpPr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6D8AC4D3-8420-864E-5449-BF03EE477232}"/>
                    </a:ext>
                  </a:extLst>
                </p:cNvPr>
                <p:cNvSpPr/>
                <p:nvPr/>
              </p:nvSpPr>
              <p:spPr>
                <a:xfrm>
                  <a:off x="-763770" y="-1646686"/>
                  <a:ext cx="1368152" cy="998676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1CC63EF7-E260-FA49-76E3-C6B397E492CD}"/>
                    </a:ext>
                  </a:extLst>
                </p:cNvPr>
                <p:cNvSpPr/>
                <p:nvPr/>
              </p:nvSpPr>
              <p:spPr>
                <a:xfrm>
                  <a:off x="-769661" y="-1656123"/>
                  <a:ext cx="1379933" cy="326856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AF39728-BA4E-C48B-12E9-62EDF486A9C1}"/>
                  </a:ext>
                </a:extLst>
              </p:cNvPr>
              <p:cNvSpPr txBox="1"/>
              <p:nvPr/>
            </p:nvSpPr>
            <p:spPr>
              <a:xfrm>
                <a:off x="-284085" y="-2234858"/>
                <a:ext cx="60465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Bank</a:t>
                </a:r>
                <a:endParaRPr lang="zh-CN" altLang="en-US" sz="1400" dirty="0"/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0FB1415-BEBC-A844-01D9-8B5FCFF61C58}"/>
                  </a:ext>
                </a:extLst>
              </p:cNvPr>
              <p:cNvSpPr txBox="1"/>
              <p:nvPr/>
            </p:nvSpPr>
            <p:spPr>
              <a:xfrm>
                <a:off x="-441308" y="-1930332"/>
                <a:ext cx="10230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u="sng" dirty="0" err="1"/>
                  <a:t>Account_ID</a:t>
                </a:r>
                <a:endParaRPr lang="zh-CN" altLang="en-US" sz="1200" u="sng" dirty="0"/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D730AA3-6644-2A7A-2F56-6D4AFE692790}"/>
                  </a:ext>
                </a:extLst>
              </p:cNvPr>
              <p:cNvSpPr txBox="1"/>
              <p:nvPr/>
            </p:nvSpPr>
            <p:spPr>
              <a:xfrm>
                <a:off x="-619754" y="-1691308"/>
                <a:ext cx="142699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err="1"/>
                  <a:t>Account_Balance</a:t>
                </a:r>
                <a:endParaRPr lang="zh-CN" altLang="en-US" sz="1200" dirty="0"/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1275225-E172-CFBC-6573-50C244731FA5}"/>
                </a:ext>
              </a:extLst>
            </p:cNvPr>
            <p:cNvSpPr txBox="1"/>
            <p:nvPr/>
          </p:nvSpPr>
          <p:spPr>
            <a:xfrm>
              <a:off x="3005921" y="-920744"/>
              <a:ext cx="18244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Bank Database</a:t>
              </a:r>
              <a:endParaRPr lang="zh-CN" altLang="en-US" dirty="0"/>
            </a:p>
          </p:txBody>
        </p:sp>
      </p:grp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86C38143-E86E-FB5B-BE4C-2E83728A268F}"/>
              </a:ext>
            </a:extLst>
          </p:cNvPr>
          <p:cNvSpPr/>
          <p:nvPr/>
        </p:nvSpPr>
        <p:spPr>
          <a:xfrm>
            <a:off x="8831510" y="3861048"/>
            <a:ext cx="2448272" cy="1906544"/>
          </a:xfrm>
          <a:prstGeom prst="round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FD8962B-1B58-F82C-EC61-52463A6AB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21" y="1536539"/>
            <a:ext cx="7759177" cy="4336011"/>
          </a:xfrm>
          <a:prstGeom prst="rect">
            <a:avLst/>
          </a:prstGeom>
        </p:spPr>
      </p:pic>
      <p:sp>
        <p:nvSpPr>
          <p:cNvPr id="27" name="灯片编号占位符 26">
            <a:extLst>
              <a:ext uri="{FF2B5EF4-FFF2-40B4-BE49-F238E27FC236}">
                <a16:creationId xmlns:a16="http://schemas.microsoft.com/office/drawing/2014/main" id="{118FCD47-65BA-02C8-2139-67611F39F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58057" y="3284984"/>
            <a:ext cx="12417959" cy="3573016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aphicFrame>
        <p:nvGraphicFramePr>
          <p:cNvPr id="8" name="图表 7"/>
          <p:cNvGraphicFramePr/>
          <p:nvPr/>
        </p:nvGraphicFramePr>
        <p:xfrm>
          <a:off x="1342678" y="3388305"/>
          <a:ext cx="9852326" cy="3184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0"/>
          <p:cNvSpPr/>
          <p:nvPr/>
        </p:nvSpPr>
        <p:spPr>
          <a:xfrm>
            <a:off x="1342678" y="1343610"/>
            <a:ext cx="6551462" cy="59089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Why no foreign key and normalization?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7"/>
          <p:cNvSpPr txBox="1"/>
          <p:nvPr/>
        </p:nvSpPr>
        <p:spPr>
          <a:xfrm>
            <a:off x="1342678" y="1919472"/>
            <a:ext cx="9289032" cy="1476137"/>
          </a:xfrm>
          <a:prstGeom prst="rect">
            <a:avLst/>
          </a:prstGeom>
          <a:noFill/>
        </p:spPr>
        <p:txBody>
          <a:bodyPr wrap="square" lIns="219419" tIns="109710" rIns="219419" bIns="10971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For the sake of the analysis and the front end!</a:t>
            </a: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No need for natural join</a:t>
            </a: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No need for foreign constraint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cs typeface="+mn-ea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1342678" y="1268760"/>
            <a:ext cx="355326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左中括号 3"/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97873" y="611396"/>
            <a:ext cx="2435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cs typeface="+mn-ea"/>
                <a:sym typeface="+mn-lt"/>
              </a:rPr>
              <a:t>3</a:t>
            </a:r>
            <a:r>
              <a:rPr lang="en-US" altLang="zh-CN" b="1" dirty="0">
                <a:cs typeface="+mn-ea"/>
                <a:sym typeface="+mn-lt"/>
              </a:rPr>
              <a:t>  System back-end</a:t>
            </a: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B9E7AC99-2888-9EDB-F93E-064FBD5E4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16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64430" y="1125220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64430" y="-105791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65675" y="-118491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65675" y="998220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3415" y="683895"/>
            <a:ext cx="3723640" cy="77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08763" y="1813997"/>
            <a:ext cx="1276985" cy="405765"/>
            <a:chOff x="5768340" y="1816735"/>
            <a:chExt cx="1276985" cy="405765"/>
          </a:xfrm>
        </p:grpSpPr>
        <p:sp>
          <p:nvSpPr>
            <p:cNvPr id="6" name="矩形 5"/>
            <p:cNvSpPr/>
            <p:nvPr/>
          </p:nvSpPr>
          <p:spPr>
            <a:xfrm>
              <a:off x="5768340" y="181673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47400" y="1851342"/>
              <a:ext cx="11309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cs typeface="+mn-ea"/>
                  <a:sym typeface="+mn-lt"/>
                </a:rPr>
                <a:t>START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618923" y="32882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9" name="TextBox 27"/>
          <p:cNvSpPr txBox="1"/>
          <p:nvPr/>
        </p:nvSpPr>
        <p:spPr>
          <a:xfrm>
            <a:off x="3934676" y="3864974"/>
            <a:ext cx="50595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spc="300" dirty="0">
                <a:cs typeface="+mn-ea"/>
                <a:sym typeface="+mn-lt"/>
              </a:rPr>
              <a:t>Target Analysis</a:t>
            </a:r>
            <a:endParaRPr lang="zh-CN" altLang="en-US" sz="4400" b="1" spc="30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5266" y="3547502"/>
            <a:ext cx="388716" cy="32685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8132445" y="4594805"/>
            <a:ext cx="654557" cy="53433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7891570" y="3547502"/>
            <a:ext cx="388716" cy="3268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832159" y="4594805"/>
            <a:ext cx="654557" cy="53433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38FAD407-BDE9-D1D3-ECC7-6B005426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17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 47">
            <a:extLst>
              <a:ext uri="{FF2B5EF4-FFF2-40B4-BE49-F238E27FC236}">
                <a16:creationId xmlns:a16="http://schemas.microsoft.com/office/drawing/2014/main" id="{3325A6E2-C555-2639-6F18-CD0540778C69}"/>
              </a:ext>
            </a:extLst>
          </p:cNvPr>
          <p:cNvSpPr/>
          <p:nvPr/>
        </p:nvSpPr>
        <p:spPr>
          <a:xfrm>
            <a:off x="3042031" y="1043696"/>
            <a:ext cx="6569293" cy="6194603"/>
          </a:xfrm>
          <a:prstGeom prst="ellipse">
            <a:avLst/>
          </a:prstGeom>
          <a:solidFill>
            <a:srgbClr val="D9D9D9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4F2041A3-F979-7975-1D78-34792AFC0373}"/>
              </a:ext>
            </a:extLst>
          </p:cNvPr>
          <p:cNvSpPr/>
          <p:nvPr/>
        </p:nvSpPr>
        <p:spPr>
          <a:xfrm>
            <a:off x="-2545754" y="-603448"/>
            <a:ext cx="8554042" cy="8302542"/>
          </a:xfrm>
          <a:prstGeom prst="ellipse">
            <a:avLst/>
          </a:prstGeom>
          <a:solidFill>
            <a:srgbClr val="D9D9D9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MH_Title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33857" y="3999865"/>
            <a:ext cx="1865312" cy="592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Customer</a:t>
            </a:r>
            <a:endParaRPr lang="zh-CN" altLang="en-US" sz="2400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 flipH="1">
            <a:off x="11639822" y="296059"/>
            <a:ext cx="777432" cy="871309"/>
            <a:chOff x="8415343" y="292006"/>
            <a:chExt cx="777432" cy="871309"/>
          </a:xfrm>
        </p:grpSpPr>
        <p:cxnSp>
          <p:nvCxnSpPr>
            <p:cNvPr id="3" name="直接连接符 2"/>
            <p:cNvCxnSpPr/>
            <p:nvPr/>
          </p:nvCxnSpPr>
          <p:spPr>
            <a:xfrm flipH="1">
              <a:off x="8415343" y="292006"/>
              <a:ext cx="777432" cy="653712"/>
            </a:xfrm>
            <a:prstGeom prst="line">
              <a:avLst/>
            </a:prstGeom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 flipH="1">
              <a:off x="8551644" y="836459"/>
              <a:ext cx="388716" cy="3268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矩形 4"/>
          <p:cNvSpPr/>
          <p:nvPr/>
        </p:nvSpPr>
        <p:spPr>
          <a:xfrm>
            <a:off x="9119736" y="692696"/>
            <a:ext cx="2224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b="1" dirty="0">
                <a:cs typeface="+mn-ea"/>
                <a:sym typeface="+mn-lt"/>
              </a:rPr>
              <a:t>Target Analysis 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cs typeface="+mn-ea"/>
                <a:sym typeface="+mn-lt"/>
              </a:rPr>
              <a:t>5</a:t>
            </a:r>
            <a:endParaRPr lang="zh-CN" altLang="en-US" b="1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6" name="左中括号 5"/>
          <p:cNvSpPr/>
          <p:nvPr/>
        </p:nvSpPr>
        <p:spPr>
          <a:xfrm flipH="1">
            <a:off x="11464547" y="610690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MH_Other_7"/>
          <p:cNvSpPr/>
          <p:nvPr>
            <p:custDataLst>
              <p:tags r:id="rId2"/>
            </p:custDataLst>
          </p:nvPr>
        </p:nvSpPr>
        <p:spPr bwMode="auto">
          <a:xfrm>
            <a:off x="5928678" y="1798321"/>
            <a:ext cx="1822450" cy="1577975"/>
          </a:xfrm>
          <a:custGeom>
            <a:avLst/>
            <a:gdLst>
              <a:gd name="T0" fmla="*/ 2147483646 w 1531"/>
              <a:gd name="T1" fmla="*/ 0 h 1325"/>
              <a:gd name="T2" fmla="*/ 2147483646 w 1531"/>
              <a:gd name="T3" fmla="*/ 0 h 1325"/>
              <a:gd name="T4" fmla="*/ 0 w 1531"/>
              <a:gd name="T5" fmla="*/ 2147483646 h 1325"/>
              <a:gd name="T6" fmla="*/ 2147483646 w 1531"/>
              <a:gd name="T7" fmla="*/ 2147483646 h 1325"/>
              <a:gd name="T8" fmla="*/ 2147483646 w 1531"/>
              <a:gd name="T9" fmla="*/ 0 h 13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31" h="1325">
                <a:moveTo>
                  <a:pt x="767" y="0"/>
                </a:moveTo>
                <a:lnTo>
                  <a:pt x="767" y="0"/>
                </a:lnTo>
                <a:lnTo>
                  <a:pt x="0" y="442"/>
                </a:lnTo>
                <a:lnTo>
                  <a:pt x="1531" y="1325"/>
                </a:lnTo>
                <a:lnTo>
                  <a:pt x="76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MH_Other_8"/>
          <p:cNvSpPr/>
          <p:nvPr>
            <p:custDataLst>
              <p:tags r:id="rId3"/>
            </p:custDataLst>
          </p:nvPr>
        </p:nvSpPr>
        <p:spPr bwMode="auto">
          <a:xfrm>
            <a:off x="4106228" y="3376295"/>
            <a:ext cx="2735262" cy="1576388"/>
          </a:xfrm>
          <a:custGeom>
            <a:avLst/>
            <a:gdLst>
              <a:gd name="T0" fmla="*/ 0 w 2297"/>
              <a:gd name="T1" fmla="*/ 0 h 1324"/>
              <a:gd name="T2" fmla="*/ 2147483646 w 2297"/>
              <a:gd name="T3" fmla="*/ 2147483646 h 1324"/>
              <a:gd name="T4" fmla="*/ 2147483646 w 2297"/>
              <a:gd name="T5" fmla="*/ 2147483646 h 1324"/>
              <a:gd name="T6" fmla="*/ 2147483646 w 2297"/>
              <a:gd name="T7" fmla="*/ 2147483646 h 1324"/>
              <a:gd name="T8" fmla="*/ 2147483646 w 2297"/>
              <a:gd name="T9" fmla="*/ 2147483646 h 1324"/>
              <a:gd name="T10" fmla="*/ 0 w 2297"/>
              <a:gd name="T11" fmla="*/ 0 h 13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97" h="1324">
                <a:moveTo>
                  <a:pt x="0" y="0"/>
                </a:moveTo>
                <a:lnTo>
                  <a:pt x="764" y="1324"/>
                </a:lnTo>
                <a:lnTo>
                  <a:pt x="2297" y="1324"/>
                </a:lnTo>
                <a:lnTo>
                  <a:pt x="764" y="1324"/>
                </a:lnTo>
                <a:lnTo>
                  <a:pt x="1530" y="88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MH_Other_13"/>
          <p:cNvSpPr/>
          <p:nvPr>
            <p:custDataLst>
              <p:tags r:id="rId4"/>
            </p:custDataLst>
          </p:nvPr>
        </p:nvSpPr>
        <p:spPr bwMode="auto">
          <a:xfrm>
            <a:off x="1604165" y="3114040"/>
            <a:ext cx="946150" cy="885825"/>
          </a:xfrm>
          <a:custGeom>
            <a:avLst/>
            <a:gdLst>
              <a:gd name="T0" fmla="*/ 2147483646 w 499"/>
              <a:gd name="T1" fmla="*/ 2147483646 h 467"/>
              <a:gd name="T2" fmla="*/ 2147483646 w 499"/>
              <a:gd name="T3" fmla="*/ 2147483646 h 467"/>
              <a:gd name="T4" fmla="*/ 2147483646 w 499"/>
              <a:gd name="T5" fmla="*/ 2147483646 h 467"/>
              <a:gd name="T6" fmla="*/ 2147483646 w 499"/>
              <a:gd name="T7" fmla="*/ 2147483646 h 467"/>
              <a:gd name="T8" fmla="*/ 2147483646 w 499"/>
              <a:gd name="T9" fmla="*/ 2147483646 h 467"/>
              <a:gd name="T10" fmla="*/ 2147483646 w 499"/>
              <a:gd name="T11" fmla="*/ 2147483646 h 467"/>
              <a:gd name="T12" fmla="*/ 2147483646 w 499"/>
              <a:gd name="T13" fmla="*/ 2147483646 h 467"/>
              <a:gd name="T14" fmla="*/ 2147483646 w 499"/>
              <a:gd name="T15" fmla="*/ 2147483646 h 467"/>
              <a:gd name="T16" fmla="*/ 2147483646 w 499"/>
              <a:gd name="T17" fmla="*/ 2147483646 h 467"/>
              <a:gd name="T18" fmla="*/ 2147483646 w 499"/>
              <a:gd name="T19" fmla="*/ 2147483646 h 467"/>
              <a:gd name="T20" fmla="*/ 2147483646 w 499"/>
              <a:gd name="T21" fmla="*/ 2147483646 h 467"/>
              <a:gd name="T22" fmla="*/ 2147483646 w 499"/>
              <a:gd name="T23" fmla="*/ 2147483646 h 467"/>
              <a:gd name="T24" fmla="*/ 2147483646 w 499"/>
              <a:gd name="T25" fmla="*/ 0 h 467"/>
              <a:gd name="T26" fmla="*/ 2147483646 w 499"/>
              <a:gd name="T27" fmla="*/ 2147483646 h 467"/>
              <a:gd name="T28" fmla="*/ 2147483646 w 499"/>
              <a:gd name="T29" fmla="*/ 2147483646 h 467"/>
              <a:gd name="T30" fmla="*/ 2147483646 w 499"/>
              <a:gd name="T31" fmla="*/ 2147483646 h 467"/>
              <a:gd name="T32" fmla="*/ 2147483646 w 499"/>
              <a:gd name="T33" fmla="*/ 2147483646 h 467"/>
              <a:gd name="T34" fmla="*/ 2147483646 w 499"/>
              <a:gd name="T35" fmla="*/ 2147483646 h 467"/>
              <a:gd name="T36" fmla="*/ 2147483646 w 499"/>
              <a:gd name="T37" fmla="*/ 2147483646 h 467"/>
              <a:gd name="T38" fmla="*/ 2147483646 w 499"/>
              <a:gd name="T39" fmla="*/ 2147483646 h 467"/>
              <a:gd name="T40" fmla="*/ 2147483646 w 499"/>
              <a:gd name="T41" fmla="*/ 2147483646 h 467"/>
              <a:gd name="T42" fmla="*/ 2147483646 w 499"/>
              <a:gd name="T43" fmla="*/ 2147483646 h 467"/>
              <a:gd name="T44" fmla="*/ 2147483646 w 499"/>
              <a:gd name="T45" fmla="*/ 2147483646 h 467"/>
              <a:gd name="T46" fmla="*/ 2147483646 w 499"/>
              <a:gd name="T47" fmla="*/ 2147483646 h 467"/>
              <a:gd name="T48" fmla="*/ 2147483646 w 499"/>
              <a:gd name="T49" fmla="*/ 2147483646 h 467"/>
              <a:gd name="T50" fmla="*/ 2147483646 w 499"/>
              <a:gd name="T51" fmla="*/ 2147483646 h 467"/>
              <a:gd name="T52" fmla="*/ 2147483646 w 499"/>
              <a:gd name="T53" fmla="*/ 2147483646 h 467"/>
              <a:gd name="T54" fmla="*/ 2147483646 w 499"/>
              <a:gd name="T55" fmla="*/ 2147483646 h 467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499" h="467">
                <a:moveTo>
                  <a:pt x="9" y="467"/>
                </a:moveTo>
                <a:cubicBezTo>
                  <a:pt x="9" y="467"/>
                  <a:pt x="0" y="395"/>
                  <a:pt x="16" y="354"/>
                </a:cubicBezTo>
                <a:cubicBezTo>
                  <a:pt x="32" y="312"/>
                  <a:pt x="42" y="303"/>
                  <a:pt x="91" y="296"/>
                </a:cubicBezTo>
                <a:cubicBezTo>
                  <a:pt x="141" y="289"/>
                  <a:pt x="168" y="269"/>
                  <a:pt x="174" y="263"/>
                </a:cubicBezTo>
                <a:cubicBezTo>
                  <a:pt x="181" y="257"/>
                  <a:pt x="192" y="250"/>
                  <a:pt x="199" y="247"/>
                </a:cubicBezTo>
                <a:cubicBezTo>
                  <a:pt x="199" y="247"/>
                  <a:pt x="197" y="197"/>
                  <a:pt x="173" y="168"/>
                </a:cubicBezTo>
                <a:cubicBezTo>
                  <a:pt x="173" y="168"/>
                  <a:pt x="164" y="165"/>
                  <a:pt x="162" y="158"/>
                </a:cubicBezTo>
                <a:cubicBezTo>
                  <a:pt x="161" y="152"/>
                  <a:pt x="156" y="123"/>
                  <a:pt x="163" y="110"/>
                </a:cubicBezTo>
                <a:cubicBezTo>
                  <a:pt x="163" y="110"/>
                  <a:pt x="167" y="105"/>
                  <a:pt x="167" y="101"/>
                </a:cubicBezTo>
                <a:cubicBezTo>
                  <a:pt x="166" y="96"/>
                  <a:pt x="161" y="60"/>
                  <a:pt x="194" y="30"/>
                </a:cubicBezTo>
                <a:cubicBezTo>
                  <a:pt x="194" y="30"/>
                  <a:pt x="203" y="15"/>
                  <a:pt x="180" y="12"/>
                </a:cubicBezTo>
                <a:cubicBezTo>
                  <a:pt x="180" y="12"/>
                  <a:pt x="191" y="7"/>
                  <a:pt x="207" y="15"/>
                </a:cubicBezTo>
                <a:cubicBezTo>
                  <a:pt x="207" y="15"/>
                  <a:pt x="200" y="5"/>
                  <a:pt x="211" y="0"/>
                </a:cubicBezTo>
                <a:cubicBezTo>
                  <a:pt x="211" y="0"/>
                  <a:pt x="206" y="15"/>
                  <a:pt x="223" y="10"/>
                </a:cubicBezTo>
                <a:cubicBezTo>
                  <a:pt x="241" y="5"/>
                  <a:pt x="265" y="0"/>
                  <a:pt x="281" y="6"/>
                </a:cubicBezTo>
                <a:cubicBezTo>
                  <a:pt x="297" y="12"/>
                  <a:pt x="301" y="21"/>
                  <a:pt x="322" y="22"/>
                </a:cubicBezTo>
                <a:cubicBezTo>
                  <a:pt x="343" y="23"/>
                  <a:pt x="350" y="50"/>
                  <a:pt x="351" y="60"/>
                </a:cubicBezTo>
                <a:cubicBezTo>
                  <a:pt x="351" y="69"/>
                  <a:pt x="350" y="110"/>
                  <a:pt x="354" y="115"/>
                </a:cubicBezTo>
                <a:cubicBezTo>
                  <a:pt x="358" y="121"/>
                  <a:pt x="359" y="125"/>
                  <a:pt x="358" y="134"/>
                </a:cubicBezTo>
                <a:cubicBezTo>
                  <a:pt x="356" y="144"/>
                  <a:pt x="349" y="169"/>
                  <a:pt x="344" y="170"/>
                </a:cubicBezTo>
                <a:cubicBezTo>
                  <a:pt x="340" y="170"/>
                  <a:pt x="336" y="174"/>
                  <a:pt x="336" y="175"/>
                </a:cubicBezTo>
                <a:cubicBezTo>
                  <a:pt x="336" y="177"/>
                  <a:pt x="323" y="212"/>
                  <a:pt x="323" y="224"/>
                </a:cubicBezTo>
                <a:cubicBezTo>
                  <a:pt x="324" y="236"/>
                  <a:pt x="324" y="250"/>
                  <a:pt x="334" y="253"/>
                </a:cubicBezTo>
                <a:cubicBezTo>
                  <a:pt x="343" y="256"/>
                  <a:pt x="356" y="273"/>
                  <a:pt x="363" y="281"/>
                </a:cubicBezTo>
                <a:cubicBezTo>
                  <a:pt x="371" y="289"/>
                  <a:pt x="416" y="299"/>
                  <a:pt x="437" y="309"/>
                </a:cubicBezTo>
                <a:cubicBezTo>
                  <a:pt x="457" y="318"/>
                  <a:pt x="465" y="317"/>
                  <a:pt x="477" y="357"/>
                </a:cubicBezTo>
                <a:cubicBezTo>
                  <a:pt x="489" y="397"/>
                  <a:pt x="499" y="438"/>
                  <a:pt x="499" y="467"/>
                </a:cubicBezTo>
                <a:lnTo>
                  <a:pt x="9" y="467"/>
                </a:lnTo>
                <a:close/>
              </a:path>
            </a:pathLst>
          </a:custGeom>
          <a:solidFill>
            <a:srgbClr val="C0504D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MH_Other_15"/>
          <p:cNvSpPr/>
          <p:nvPr>
            <p:custDataLst>
              <p:tags r:id="rId5"/>
            </p:custDataLst>
          </p:nvPr>
        </p:nvSpPr>
        <p:spPr bwMode="auto">
          <a:xfrm>
            <a:off x="3632689" y="2834163"/>
            <a:ext cx="614363" cy="515938"/>
          </a:xfrm>
          <a:custGeom>
            <a:avLst/>
            <a:gdLst>
              <a:gd name="T0" fmla="*/ 152493 w 659566"/>
              <a:gd name="T1" fmla="*/ 212378 h 554753"/>
              <a:gd name="T2" fmla="*/ 171519 w 659566"/>
              <a:gd name="T3" fmla="*/ 231086 h 554753"/>
              <a:gd name="T4" fmla="*/ 152493 w 659566"/>
              <a:gd name="T5" fmla="*/ 249791 h 554753"/>
              <a:gd name="T6" fmla="*/ 133469 w 659566"/>
              <a:gd name="T7" fmla="*/ 231086 h 554753"/>
              <a:gd name="T8" fmla="*/ 152493 w 659566"/>
              <a:gd name="T9" fmla="*/ 212378 h 554753"/>
              <a:gd name="T10" fmla="*/ 51806 w 659566"/>
              <a:gd name="T11" fmla="*/ 212378 h 554753"/>
              <a:gd name="T12" fmla="*/ 70831 w 659566"/>
              <a:gd name="T13" fmla="*/ 231086 h 554753"/>
              <a:gd name="T14" fmla="*/ 51806 w 659566"/>
              <a:gd name="T15" fmla="*/ 249791 h 554753"/>
              <a:gd name="T16" fmla="*/ 32782 w 659566"/>
              <a:gd name="T17" fmla="*/ 231086 h 554753"/>
              <a:gd name="T18" fmla="*/ 51806 w 659566"/>
              <a:gd name="T19" fmla="*/ 212378 h 554753"/>
              <a:gd name="T20" fmla="*/ 200790 w 659566"/>
              <a:gd name="T21" fmla="*/ 40290 h 554753"/>
              <a:gd name="T22" fmla="*/ 152786 w 659566"/>
              <a:gd name="T23" fmla="*/ 172666 h 554753"/>
              <a:gd name="T24" fmla="*/ 19319 w 659566"/>
              <a:gd name="T25" fmla="*/ 172666 h 554753"/>
              <a:gd name="T26" fmla="*/ 0 w 659566"/>
              <a:gd name="T27" fmla="*/ 67339 h 554753"/>
              <a:gd name="T28" fmla="*/ 200790 w 659566"/>
              <a:gd name="T29" fmla="*/ 40290 h 554753"/>
              <a:gd name="T30" fmla="*/ 238690 w 659566"/>
              <a:gd name="T31" fmla="*/ 0 h 554753"/>
              <a:gd name="T32" fmla="*/ 293672 w 659566"/>
              <a:gd name="T33" fmla="*/ 0 h 554753"/>
              <a:gd name="T34" fmla="*/ 302060 w 659566"/>
              <a:gd name="T35" fmla="*/ 8227 h 554753"/>
              <a:gd name="T36" fmla="*/ 293672 w 659566"/>
              <a:gd name="T37" fmla="*/ 16453 h 554753"/>
              <a:gd name="T38" fmla="*/ 245213 w 659566"/>
              <a:gd name="T39" fmla="*/ 16453 h 554753"/>
              <a:gd name="T40" fmla="*/ 177182 w 659566"/>
              <a:gd name="T41" fmla="*/ 196534 h 554753"/>
              <a:gd name="T42" fmla="*/ 177182 w 659566"/>
              <a:gd name="T43" fmla="*/ 197448 h 554753"/>
              <a:gd name="T44" fmla="*/ 175319 w 659566"/>
              <a:gd name="T45" fmla="*/ 199276 h 554753"/>
              <a:gd name="T46" fmla="*/ 173456 w 659566"/>
              <a:gd name="T47" fmla="*/ 201105 h 554753"/>
              <a:gd name="T48" fmla="*/ 172523 w 659566"/>
              <a:gd name="T49" fmla="*/ 201105 h 554753"/>
              <a:gd name="T50" fmla="*/ 169728 w 659566"/>
              <a:gd name="T51" fmla="*/ 202019 h 554753"/>
              <a:gd name="T52" fmla="*/ 31804 w 659566"/>
              <a:gd name="T53" fmla="*/ 202019 h 554753"/>
              <a:gd name="T54" fmla="*/ 23414 w 659566"/>
              <a:gd name="T55" fmla="*/ 193793 h 554753"/>
              <a:gd name="T56" fmla="*/ 31804 w 659566"/>
              <a:gd name="T57" fmla="*/ 185565 h 554753"/>
              <a:gd name="T58" fmla="*/ 164136 w 659566"/>
              <a:gd name="T59" fmla="*/ 185565 h 554753"/>
              <a:gd name="T60" fmla="*/ 231234 w 659566"/>
              <a:gd name="T61" fmla="*/ 5484 h 554753"/>
              <a:gd name="T62" fmla="*/ 232167 w 659566"/>
              <a:gd name="T63" fmla="*/ 3657 h 554753"/>
              <a:gd name="T64" fmla="*/ 233098 w 659566"/>
              <a:gd name="T65" fmla="*/ 2742 h 554753"/>
              <a:gd name="T66" fmla="*/ 234031 w 659566"/>
              <a:gd name="T67" fmla="*/ 1828 h 554753"/>
              <a:gd name="T68" fmla="*/ 235896 w 659566"/>
              <a:gd name="T69" fmla="*/ 914 h 554753"/>
              <a:gd name="T70" fmla="*/ 236826 w 659566"/>
              <a:gd name="T71" fmla="*/ 914 h 554753"/>
              <a:gd name="T72" fmla="*/ 238690 w 659566"/>
              <a:gd name="T73" fmla="*/ 0 h 554753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659566" h="554753">
                <a:moveTo>
                  <a:pt x="332979" y="471667"/>
                </a:moveTo>
                <a:cubicBezTo>
                  <a:pt x="355923" y="471667"/>
                  <a:pt x="374522" y="490266"/>
                  <a:pt x="374522" y="513210"/>
                </a:cubicBezTo>
                <a:cubicBezTo>
                  <a:pt x="374522" y="536154"/>
                  <a:pt x="355923" y="554753"/>
                  <a:pt x="332979" y="554753"/>
                </a:cubicBezTo>
                <a:cubicBezTo>
                  <a:pt x="310035" y="554753"/>
                  <a:pt x="291436" y="536154"/>
                  <a:pt x="291436" y="513210"/>
                </a:cubicBezTo>
                <a:cubicBezTo>
                  <a:pt x="291436" y="490266"/>
                  <a:pt x="310035" y="471667"/>
                  <a:pt x="332979" y="471667"/>
                </a:cubicBezTo>
                <a:close/>
                <a:moveTo>
                  <a:pt x="113124" y="471667"/>
                </a:moveTo>
                <a:cubicBezTo>
                  <a:pt x="136068" y="471667"/>
                  <a:pt x="154667" y="490266"/>
                  <a:pt x="154667" y="513210"/>
                </a:cubicBezTo>
                <a:cubicBezTo>
                  <a:pt x="154667" y="536154"/>
                  <a:pt x="136068" y="554753"/>
                  <a:pt x="113124" y="554753"/>
                </a:cubicBezTo>
                <a:cubicBezTo>
                  <a:pt x="90180" y="554753"/>
                  <a:pt x="71581" y="536154"/>
                  <a:pt x="71581" y="513210"/>
                </a:cubicBezTo>
                <a:cubicBezTo>
                  <a:pt x="71581" y="490266"/>
                  <a:pt x="90180" y="471667"/>
                  <a:pt x="113124" y="471667"/>
                </a:cubicBezTo>
                <a:close/>
                <a:moveTo>
                  <a:pt x="438433" y="89476"/>
                </a:moveTo>
                <a:lnTo>
                  <a:pt x="333618" y="383469"/>
                </a:lnTo>
                <a:lnTo>
                  <a:pt x="42182" y="383469"/>
                </a:lnTo>
                <a:lnTo>
                  <a:pt x="0" y="149553"/>
                </a:lnTo>
                <a:lnTo>
                  <a:pt x="438433" y="89476"/>
                </a:lnTo>
                <a:close/>
                <a:moveTo>
                  <a:pt x="521193" y="0"/>
                </a:moveTo>
                <a:cubicBezTo>
                  <a:pt x="521193" y="0"/>
                  <a:pt x="521193" y="0"/>
                  <a:pt x="641252" y="0"/>
                </a:cubicBezTo>
                <a:cubicBezTo>
                  <a:pt x="651427" y="0"/>
                  <a:pt x="659566" y="8120"/>
                  <a:pt x="659566" y="18271"/>
                </a:cubicBezTo>
                <a:cubicBezTo>
                  <a:pt x="659566" y="28422"/>
                  <a:pt x="651427" y="36542"/>
                  <a:pt x="641252" y="36542"/>
                </a:cubicBezTo>
                <a:cubicBezTo>
                  <a:pt x="641252" y="36542"/>
                  <a:pt x="641252" y="36542"/>
                  <a:pt x="535437" y="36542"/>
                </a:cubicBezTo>
                <a:cubicBezTo>
                  <a:pt x="535437" y="36542"/>
                  <a:pt x="535437" y="36542"/>
                  <a:pt x="386889" y="436478"/>
                </a:cubicBezTo>
                <a:cubicBezTo>
                  <a:pt x="386889" y="436478"/>
                  <a:pt x="386889" y="436478"/>
                  <a:pt x="386889" y="438508"/>
                </a:cubicBezTo>
                <a:cubicBezTo>
                  <a:pt x="384854" y="440539"/>
                  <a:pt x="384854" y="440539"/>
                  <a:pt x="382819" y="442569"/>
                </a:cubicBezTo>
                <a:cubicBezTo>
                  <a:pt x="380784" y="444599"/>
                  <a:pt x="380784" y="444599"/>
                  <a:pt x="378749" y="446629"/>
                </a:cubicBezTo>
                <a:cubicBezTo>
                  <a:pt x="378749" y="446629"/>
                  <a:pt x="378749" y="446629"/>
                  <a:pt x="376714" y="446629"/>
                </a:cubicBezTo>
                <a:cubicBezTo>
                  <a:pt x="374679" y="448659"/>
                  <a:pt x="372644" y="448659"/>
                  <a:pt x="370609" y="448659"/>
                </a:cubicBezTo>
                <a:cubicBezTo>
                  <a:pt x="370609" y="448659"/>
                  <a:pt x="370609" y="448659"/>
                  <a:pt x="69443" y="448659"/>
                </a:cubicBezTo>
                <a:cubicBezTo>
                  <a:pt x="59269" y="448659"/>
                  <a:pt x="51129" y="440539"/>
                  <a:pt x="51129" y="430388"/>
                </a:cubicBezTo>
                <a:cubicBezTo>
                  <a:pt x="51129" y="420237"/>
                  <a:pt x="59269" y="412117"/>
                  <a:pt x="69443" y="412117"/>
                </a:cubicBezTo>
                <a:cubicBezTo>
                  <a:pt x="69443" y="412117"/>
                  <a:pt x="69443" y="412117"/>
                  <a:pt x="358400" y="412117"/>
                </a:cubicBezTo>
                <a:cubicBezTo>
                  <a:pt x="358400" y="412117"/>
                  <a:pt x="358400" y="412117"/>
                  <a:pt x="504913" y="12181"/>
                </a:cubicBezTo>
                <a:cubicBezTo>
                  <a:pt x="504913" y="10151"/>
                  <a:pt x="506948" y="10151"/>
                  <a:pt x="506948" y="8120"/>
                </a:cubicBezTo>
                <a:cubicBezTo>
                  <a:pt x="506948" y="8120"/>
                  <a:pt x="508983" y="6090"/>
                  <a:pt x="508983" y="6090"/>
                </a:cubicBezTo>
                <a:cubicBezTo>
                  <a:pt x="508983" y="4060"/>
                  <a:pt x="511018" y="4060"/>
                  <a:pt x="511018" y="4060"/>
                </a:cubicBezTo>
                <a:cubicBezTo>
                  <a:pt x="513053" y="4060"/>
                  <a:pt x="513053" y="2030"/>
                  <a:pt x="515088" y="2030"/>
                </a:cubicBezTo>
                <a:cubicBezTo>
                  <a:pt x="515088" y="2030"/>
                  <a:pt x="517123" y="2030"/>
                  <a:pt x="517123" y="2030"/>
                </a:cubicBezTo>
                <a:cubicBezTo>
                  <a:pt x="519158" y="0"/>
                  <a:pt x="521193" y="0"/>
                  <a:pt x="521193" y="0"/>
                </a:cubicBezTo>
                <a:close/>
              </a:path>
            </a:pathLst>
          </a:custGeom>
          <a:solidFill>
            <a:srgbClr val="8585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592245" y="3953033"/>
            <a:ext cx="622300" cy="473076"/>
            <a:chOff x="4454526" y="5572125"/>
            <a:chExt cx="622300" cy="473076"/>
          </a:xfrm>
        </p:grpSpPr>
        <p:sp>
          <p:nvSpPr>
            <p:cNvPr id="29" name="MH_Other_17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4454526" y="5635626"/>
              <a:ext cx="411163" cy="409575"/>
            </a:xfrm>
            <a:custGeom>
              <a:avLst/>
              <a:gdLst>
                <a:gd name="T0" fmla="*/ 2147483646 w 217"/>
                <a:gd name="T1" fmla="*/ 2147483646 h 216"/>
                <a:gd name="T2" fmla="*/ 2147483646 w 217"/>
                <a:gd name="T3" fmla="*/ 2147483646 h 216"/>
                <a:gd name="T4" fmla="*/ 2147483646 w 217"/>
                <a:gd name="T5" fmla="*/ 2147483646 h 216"/>
                <a:gd name="T6" fmla="*/ 2147483646 w 217"/>
                <a:gd name="T7" fmla="*/ 2147483646 h 216"/>
                <a:gd name="T8" fmla="*/ 2147483646 w 217"/>
                <a:gd name="T9" fmla="*/ 2147483646 h 216"/>
                <a:gd name="T10" fmla="*/ 2147483646 w 217"/>
                <a:gd name="T11" fmla="*/ 2147483646 h 216"/>
                <a:gd name="T12" fmla="*/ 2147483646 w 217"/>
                <a:gd name="T13" fmla="*/ 2147483646 h 216"/>
                <a:gd name="T14" fmla="*/ 2147483646 w 217"/>
                <a:gd name="T15" fmla="*/ 2147483646 h 216"/>
                <a:gd name="T16" fmla="*/ 2147483646 w 217"/>
                <a:gd name="T17" fmla="*/ 2147483646 h 216"/>
                <a:gd name="T18" fmla="*/ 2147483646 w 217"/>
                <a:gd name="T19" fmla="*/ 0 h 216"/>
                <a:gd name="T20" fmla="*/ 2147483646 w 217"/>
                <a:gd name="T21" fmla="*/ 2147483646 h 216"/>
                <a:gd name="T22" fmla="*/ 2147483646 w 217"/>
                <a:gd name="T23" fmla="*/ 2147483646 h 216"/>
                <a:gd name="T24" fmla="*/ 2147483646 w 217"/>
                <a:gd name="T25" fmla="*/ 2147483646 h 216"/>
                <a:gd name="T26" fmla="*/ 2147483646 w 217"/>
                <a:gd name="T27" fmla="*/ 0 h 216"/>
                <a:gd name="T28" fmla="*/ 2147483646 w 217"/>
                <a:gd name="T29" fmla="*/ 2147483646 h 216"/>
                <a:gd name="T30" fmla="*/ 2147483646 w 217"/>
                <a:gd name="T31" fmla="*/ 2147483646 h 216"/>
                <a:gd name="T32" fmla="*/ 2147483646 w 217"/>
                <a:gd name="T33" fmla="*/ 2147483646 h 216"/>
                <a:gd name="T34" fmla="*/ 2147483646 w 217"/>
                <a:gd name="T35" fmla="*/ 2147483646 h 216"/>
                <a:gd name="T36" fmla="*/ 2147483646 w 217"/>
                <a:gd name="T37" fmla="*/ 2147483646 h 216"/>
                <a:gd name="T38" fmla="*/ 2147483646 w 217"/>
                <a:gd name="T39" fmla="*/ 2147483646 h 216"/>
                <a:gd name="T40" fmla="*/ 2147483646 w 217"/>
                <a:gd name="T41" fmla="*/ 2147483646 h 216"/>
                <a:gd name="T42" fmla="*/ 0 w 217"/>
                <a:gd name="T43" fmla="*/ 2147483646 h 216"/>
                <a:gd name="T44" fmla="*/ 0 w 217"/>
                <a:gd name="T45" fmla="*/ 2147483646 h 216"/>
                <a:gd name="T46" fmla="*/ 2147483646 w 217"/>
                <a:gd name="T47" fmla="*/ 2147483646 h 216"/>
                <a:gd name="T48" fmla="*/ 2147483646 w 217"/>
                <a:gd name="T49" fmla="*/ 2147483646 h 216"/>
                <a:gd name="T50" fmla="*/ 2147483646 w 217"/>
                <a:gd name="T51" fmla="*/ 2147483646 h 216"/>
                <a:gd name="T52" fmla="*/ 2147483646 w 217"/>
                <a:gd name="T53" fmla="*/ 2147483646 h 216"/>
                <a:gd name="T54" fmla="*/ 2147483646 w 217"/>
                <a:gd name="T55" fmla="*/ 2147483646 h 216"/>
                <a:gd name="T56" fmla="*/ 2147483646 w 217"/>
                <a:gd name="T57" fmla="*/ 2147483646 h 216"/>
                <a:gd name="T58" fmla="*/ 2147483646 w 217"/>
                <a:gd name="T59" fmla="*/ 2147483646 h 216"/>
                <a:gd name="T60" fmla="*/ 2147483646 w 217"/>
                <a:gd name="T61" fmla="*/ 2147483646 h 216"/>
                <a:gd name="T62" fmla="*/ 2147483646 w 217"/>
                <a:gd name="T63" fmla="*/ 2147483646 h 216"/>
                <a:gd name="T64" fmla="*/ 2147483646 w 217"/>
                <a:gd name="T65" fmla="*/ 2147483646 h 216"/>
                <a:gd name="T66" fmla="*/ 2147483646 w 217"/>
                <a:gd name="T67" fmla="*/ 2147483646 h 216"/>
                <a:gd name="T68" fmla="*/ 2147483646 w 217"/>
                <a:gd name="T69" fmla="*/ 2147483646 h 216"/>
                <a:gd name="T70" fmla="*/ 2147483646 w 217"/>
                <a:gd name="T71" fmla="*/ 2147483646 h 216"/>
                <a:gd name="T72" fmla="*/ 2147483646 w 217"/>
                <a:gd name="T73" fmla="*/ 2147483646 h 216"/>
                <a:gd name="T74" fmla="*/ 2147483646 w 217"/>
                <a:gd name="T75" fmla="*/ 2147483646 h 216"/>
                <a:gd name="T76" fmla="*/ 2147483646 w 217"/>
                <a:gd name="T77" fmla="*/ 2147483646 h 216"/>
                <a:gd name="T78" fmla="*/ 2147483646 w 217"/>
                <a:gd name="T79" fmla="*/ 2147483646 h 216"/>
                <a:gd name="T80" fmla="*/ 2147483646 w 217"/>
                <a:gd name="T81" fmla="*/ 2147483646 h 216"/>
                <a:gd name="T82" fmla="*/ 2147483646 w 217"/>
                <a:gd name="T83" fmla="*/ 2147483646 h 216"/>
                <a:gd name="T84" fmla="*/ 2147483646 w 217"/>
                <a:gd name="T85" fmla="*/ 2147483646 h 216"/>
                <a:gd name="T86" fmla="*/ 2147483646 w 217"/>
                <a:gd name="T87" fmla="*/ 2147483646 h 216"/>
                <a:gd name="T88" fmla="*/ 2147483646 w 217"/>
                <a:gd name="T89" fmla="*/ 2147483646 h 216"/>
                <a:gd name="T90" fmla="*/ 2147483646 w 217"/>
                <a:gd name="T91" fmla="*/ 2147483646 h 216"/>
                <a:gd name="T92" fmla="*/ 2147483646 w 217"/>
                <a:gd name="T93" fmla="*/ 2147483646 h 216"/>
                <a:gd name="T94" fmla="*/ 2147483646 w 217"/>
                <a:gd name="T95" fmla="*/ 2147483646 h 2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17" h="216">
                  <a:moveTo>
                    <a:pt x="217" y="122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4" y="83"/>
                    <a:pt x="193" y="78"/>
                    <a:pt x="190" y="72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3" y="38"/>
                    <a:pt x="159" y="34"/>
                    <a:pt x="154" y="31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5" y="19"/>
                    <a:pt x="112" y="19"/>
                    <a:pt x="109" y="19"/>
                  </a:cubicBezTo>
                  <a:cubicBezTo>
                    <a:pt x="106" y="19"/>
                    <a:pt x="103" y="19"/>
                    <a:pt x="100" y="2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59" y="34"/>
                    <a:pt x="54" y="38"/>
                    <a:pt x="50" y="4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5" y="78"/>
                    <a:pt x="23" y="83"/>
                    <a:pt x="22" y="8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23" y="133"/>
                    <a:pt x="25" y="138"/>
                    <a:pt x="28" y="144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4" y="178"/>
                    <a:pt x="59" y="182"/>
                    <a:pt x="64" y="185"/>
                  </a:cubicBezTo>
                  <a:cubicBezTo>
                    <a:pt x="62" y="207"/>
                    <a:pt x="62" y="207"/>
                    <a:pt x="62" y="207"/>
                  </a:cubicBezTo>
                  <a:cubicBezTo>
                    <a:pt x="89" y="216"/>
                    <a:pt x="89" y="216"/>
                    <a:pt x="89" y="216"/>
                  </a:cubicBezTo>
                  <a:cubicBezTo>
                    <a:pt x="100" y="196"/>
                    <a:pt x="100" y="196"/>
                    <a:pt x="100" y="196"/>
                  </a:cubicBezTo>
                  <a:cubicBezTo>
                    <a:pt x="103" y="197"/>
                    <a:pt x="106" y="197"/>
                    <a:pt x="109" y="197"/>
                  </a:cubicBezTo>
                  <a:cubicBezTo>
                    <a:pt x="112" y="197"/>
                    <a:pt x="115" y="197"/>
                    <a:pt x="118" y="196"/>
                  </a:cubicBezTo>
                  <a:cubicBezTo>
                    <a:pt x="129" y="216"/>
                    <a:pt x="129" y="216"/>
                    <a:pt x="129" y="216"/>
                  </a:cubicBezTo>
                  <a:cubicBezTo>
                    <a:pt x="156" y="207"/>
                    <a:pt x="156" y="207"/>
                    <a:pt x="156" y="207"/>
                  </a:cubicBezTo>
                  <a:cubicBezTo>
                    <a:pt x="154" y="185"/>
                    <a:pt x="154" y="185"/>
                    <a:pt x="154" y="185"/>
                  </a:cubicBezTo>
                  <a:cubicBezTo>
                    <a:pt x="159" y="182"/>
                    <a:pt x="164" y="178"/>
                    <a:pt x="168" y="174"/>
                  </a:cubicBezTo>
                  <a:cubicBezTo>
                    <a:pt x="188" y="183"/>
                    <a:pt x="188" y="183"/>
                    <a:pt x="188" y="183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190" y="144"/>
                    <a:pt x="190" y="144"/>
                    <a:pt x="190" y="144"/>
                  </a:cubicBezTo>
                  <a:cubicBezTo>
                    <a:pt x="193" y="138"/>
                    <a:pt x="194" y="133"/>
                    <a:pt x="196" y="127"/>
                  </a:cubicBezTo>
                  <a:lnTo>
                    <a:pt x="217" y="122"/>
                  </a:lnTo>
                  <a:close/>
                  <a:moveTo>
                    <a:pt x="109" y="172"/>
                  </a:moveTo>
                  <a:cubicBezTo>
                    <a:pt x="74" y="172"/>
                    <a:pt x="45" y="143"/>
                    <a:pt x="45" y="108"/>
                  </a:cubicBezTo>
                  <a:cubicBezTo>
                    <a:pt x="45" y="73"/>
                    <a:pt x="74" y="44"/>
                    <a:pt x="109" y="44"/>
                  </a:cubicBezTo>
                  <a:cubicBezTo>
                    <a:pt x="144" y="44"/>
                    <a:pt x="172" y="73"/>
                    <a:pt x="172" y="108"/>
                  </a:cubicBezTo>
                  <a:cubicBezTo>
                    <a:pt x="172" y="143"/>
                    <a:pt x="144" y="172"/>
                    <a:pt x="109" y="17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MH_Other_18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4832351" y="5572125"/>
              <a:ext cx="244475" cy="242888"/>
            </a:xfrm>
            <a:custGeom>
              <a:avLst/>
              <a:gdLst>
                <a:gd name="T0" fmla="*/ 2147483646 w 129"/>
                <a:gd name="T1" fmla="*/ 2147483646 h 128"/>
                <a:gd name="T2" fmla="*/ 2147483646 w 129"/>
                <a:gd name="T3" fmla="*/ 2147483646 h 128"/>
                <a:gd name="T4" fmla="*/ 2147483646 w 129"/>
                <a:gd name="T5" fmla="*/ 2147483646 h 128"/>
                <a:gd name="T6" fmla="*/ 2147483646 w 129"/>
                <a:gd name="T7" fmla="*/ 2147483646 h 128"/>
                <a:gd name="T8" fmla="*/ 2147483646 w 129"/>
                <a:gd name="T9" fmla="*/ 2147483646 h 128"/>
                <a:gd name="T10" fmla="*/ 2147483646 w 129"/>
                <a:gd name="T11" fmla="*/ 2147483646 h 128"/>
                <a:gd name="T12" fmla="*/ 2147483646 w 129"/>
                <a:gd name="T13" fmla="*/ 2147483646 h 128"/>
                <a:gd name="T14" fmla="*/ 2147483646 w 129"/>
                <a:gd name="T15" fmla="*/ 2147483646 h 128"/>
                <a:gd name="T16" fmla="*/ 2147483646 w 129"/>
                <a:gd name="T17" fmla="*/ 2147483646 h 128"/>
                <a:gd name="T18" fmla="*/ 2147483646 w 129"/>
                <a:gd name="T19" fmla="*/ 0 h 128"/>
                <a:gd name="T20" fmla="*/ 2147483646 w 129"/>
                <a:gd name="T21" fmla="*/ 2147483646 h 128"/>
                <a:gd name="T22" fmla="*/ 2147483646 w 129"/>
                <a:gd name="T23" fmla="*/ 2147483646 h 128"/>
                <a:gd name="T24" fmla="*/ 2147483646 w 129"/>
                <a:gd name="T25" fmla="*/ 2147483646 h 128"/>
                <a:gd name="T26" fmla="*/ 2147483646 w 129"/>
                <a:gd name="T27" fmla="*/ 0 h 128"/>
                <a:gd name="T28" fmla="*/ 2147483646 w 129"/>
                <a:gd name="T29" fmla="*/ 2147483646 h 128"/>
                <a:gd name="T30" fmla="*/ 2147483646 w 129"/>
                <a:gd name="T31" fmla="*/ 2147483646 h 128"/>
                <a:gd name="T32" fmla="*/ 2147483646 w 129"/>
                <a:gd name="T33" fmla="*/ 2147483646 h 128"/>
                <a:gd name="T34" fmla="*/ 2147483646 w 129"/>
                <a:gd name="T35" fmla="*/ 2147483646 h 128"/>
                <a:gd name="T36" fmla="*/ 2147483646 w 129"/>
                <a:gd name="T37" fmla="*/ 2147483646 h 128"/>
                <a:gd name="T38" fmla="*/ 2147483646 w 129"/>
                <a:gd name="T39" fmla="*/ 2147483646 h 128"/>
                <a:gd name="T40" fmla="*/ 2147483646 w 129"/>
                <a:gd name="T41" fmla="*/ 2147483646 h 128"/>
                <a:gd name="T42" fmla="*/ 0 w 129"/>
                <a:gd name="T43" fmla="*/ 2147483646 h 128"/>
                <a:gd name="T44" fmla="*/ 0 w 129"/>
                <a:gd name="T45" fmla="*/ 2147483646 h 128"/>
                <a:gd name="T46" fmla="*/ 2147483646 w 129"/>
                <a:gd name="T47" fmla="*/ 2147483646 h 128"/>
                <a:gd name="T48" fmla="*/ 2147483646 w 129"/>
                <a:gd name="T49" fmla="*/ 2147483646 h 128"/>
                <a:gd name="T50" fmla="*/ 2147483646 w 129"/>
                <a:gd name="T51" fmla="*/ 2147483646 h 128"/>
                <a:gd name="T52" fmla="*/ 2147483646 w 129"/>
                <a:gd name="T53" fmla="*/ 2147483646 h 128"/>
                <a:gd name="T54" fmla="*/ 2147483646 w 129"/>
                <a:gd name="T55" fmla="*/ 2147483646 h 128"/>
                <a:gd name="T56" fmla="*/ 2147483646 w 129"/>
                <a:gd name="T57" fmla="*/ 2147483646 h 128"/>
                <a:gd name="T58" fmla="*/ 2147483646 w 129"/>
                <a:gd name="T59" fmla="*/ 2147483646 h 128"/>
                <a:gd name="T60" fmla="*/ 2147483646 w 129"/>
                <a:gd name="T61" fmla="*/ 2147483646 h 128"/>
                <a:gd name="T62" fmla="*/ 2147483646 w 129"/>
                <a:gd name="T63" fmla="*/ 2147483646 h 128"/>
                <a:gd name="T64" fmla="*/ 2147483646 w 129"/>
                <a:gd name="T65" fmla="*/ 2147483646 h 128"/>
                <a:gd name="T66" fmla="*/ 2147483646 w 129"/>
                <a:gd name="T67" fmla="*/ 2147483646 h 128"/>
                <a:gd name="T68" fmla="*/ 2147483646 w 129"/>
                <a:gd name="T69" fmla="*/ 2147483646 h 128"/>
                <a:gd name="T70" fmla="*/ 2147483646 w 129"/>
                <a:gd name="T71" fmla="*/ 2147483646 h 128"/>
                <a:gd name="T72" fmla="*/ 2147483646 w 129"/>
                <a:gd name="T73" fmla="*/ 2147483646 h 128"/>
                <a:gd name="T74" fmla="*/ 2147483646 w 129"/>
                <a:gd name="T75" fmla="*/ 2147483646 h 128"/>
                <a:gd name="T76" fmla="*/ 2147483646 w 129"/>
                <a:gd name="T77" fmla="*/ 2147483646 h 128"/>
                <a:gd name="T78" fmla="*/ 2147483646 w 129"/>
                <a:gd name="T79" fmla="*/ 2147483646 h 128"/>
                <a:gd name="T80" fmla="*/ 2147483646 w 129"/>
                <a:gd name="T81" fmla="*/ 2147483646 h 128"/>
                <a:gd name="T82" fmla="*/ 2147483646 w 129"/>
                <a:gd name="T83" fmla="*/ 2147483646 h 128"/>
                <a:gd name="T84" fmla="*/ 2147483646 w 129"/>
                <a:gd name="T85" fmla="*/ 2147483646 h 128"/>
                <a:gd name="T86" fmla="*/ 2147483646 w 129"/>
                <a:gd name="T87" fmla="*/ 2147483646 h 128"/>
                <a:gd name="T88" fmla="*/ 2147483646 w 129"/>
                <a:gd name="T89" fmla="*/ 2147483646 h 128"/>
                <a:gd name="T90" fmla="*/ 2147483646 w 129"/>
                <a:gd name="T91" fmla="*/ 2147483646 h 128"/>
                <a:gd name="T92" fmla="*/ 2147483646 w 129"/>
                <a:gd name="T93" fmla="*/ 2147483646 h 128"/>
                <a:gd name="T94" fmla="*/ 2147483646 w 129"/>
                <a:gd name="T95" fmla="*/ 2147483646 h 12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29" h="128">
                  <a:moveTo>
                    <a:pt x="129" y="72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49"/>
                    <a:pt x="115" y="46"/>
                    <a:pt x="113" y="43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7" y="22"/>
                    <a:pt x="95" y="20"/>
                    <a:pt x="91" y="18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68" y="11"/>
                    <a:pt x="67" y="11"/>
                    <a:pt x="65" y="11"/>
                  </a:cubicBezTo>
                  <a:cubicBezTo>
                    <a:pt x="63" y="11"/>
                    <a:pt x="61" y="11"/>
                    <a:pt x="60" y="1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5" y="20"/>
                    <a:pt x="32" y="22"/>
                    <a:pt x="30" y="25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5" y="46"/>
                    <a:pt x="14" y="49"/>
                    <a:pt x="13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9"/>
                    <a:pt x="15" y="82"/>
                    <a:pt x="17" y="8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30" y="103"/>
                    <a:pt x="30" y="103"/>
                    <a:pt x="30" y="103"/>
                  </a:cubicBezTo>
                  <a:cubicBezTo>
                    <a:pt x="32" y="106"/>
                    <a:pt x="35" y="108"/>
                    <a:pt x="38" y="110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7"/>
                    <a:pt x="63" y="117"/>
                    <a:pt x="65" y="117"/>
                  </a:cubicBezTo>
                  <a:cubicBezTo>
                    <a:pt x="67" y="117"/>
                    <a:pt x="68" y="117"/>
                    <a:pt x="70" y="116"/>
                  </a:cubicBezTo>
                  <a:cubicBezTo>
                    <a:pt x="77" y="128"/>
                    <a:pt x="77" y="128"/>
                    <a:pt x="77" y="128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92" y="110"/>
                    <a:pt x="92" y="110"/>
                    <a:pt x="92" y="110"/>
                  </a:cubicBezTo>
                  <a:cubicBezTo>
                    <a:pt x="95" y="108"/>
                    <a:pt x="97" y="106"/>
                    <a:pt x="100" y="103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22" y="95"/>
                    <a:pt x="122" y="95"/>
                    <a:pt x="122" y="95"/>
                  </a:cubicBezTo>
                  <a:cubicBezTo>
                    <a:pt x="113" y="85"/>
                    <a:pt x="113" y="85"/>
                    <a:pt x="113" y="85"/>
                  </a:cubicBezTo>
                  <a:cubicBezTo>
                    <a:pt x="115" y="82"/>
                    <a:pt x="116" y="79"/>
                    <a:pt x="116" y="75"/>
                  </a:cubicBezTo>
                  <a:lnTo>
                    <a:pt x="129" y="72"/>
                  </a:lnTo>
                  <a:close/>
                  <a:moveTo>
                    <a:pt x="65" y="102"/>
                  </a:moveTo>
                  <a:cubicBezTo>
                    <a:pt x="44" y="102"/>
                    <a:pt x="27" y="85"/>
                    <a:pt x="27" y="64"/>
                  </a:cubicBezTo>
                  <a:cubicBezTo>
                    <a:pt x="27" y="43"/>
                    <a:pt x="44" y="26"/>
                    <a:pt x="65" y="26"/>
                  </a:cubicBezTo>
                  <a:cubicBezTo>
                    <a:pt x="86" y="26"/>
                    <a:pt x="103" y="43"/>
                    <a:pt x="103" y="64"/>
                  </a:cubicBezTo>
                  <a:cubicBezTo>
                    <a:pt x="103" y="85"/>
                    <a:pt x="86" y="102"/>
                    <a:pt x="65" y="10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1" name="MH_Other_19"/>
          <p:cNvSpPr/>
          <p:nvPr>
            <p:custDataLst>
              <p:tags r:id="rId6"/>
            </p:custDataLst>
          </p:nvPr>
        </p:nvSpPr>
        <p:spPr bwMode="auto">
          <a:xfrm>
            <a:off x="6604764" y="2823482"/>
            <a:ext cx="482600" cy="501650"/>
          </a:xfrm>
          <a:custGeom>
            <a:avLst/>
            <a:gdLst>
              <a:gd name="T0" fmla="*/ 125227 w 517683"/>
              <a:gd name="T1" fmla="*/ 0 h 539412"/>
              <a:gd name="T2" fmla="*/ 125227 w 517683"/>
              <a:gd name="T3" fmla="*/ 4638 h 539412"/>
              <a:gd name="T4" fmla="*/ 125227 w 517683"/>
              <a:gd name="T5" fmla="*/ 10930 h 539412"/>
              <a:gd name="T6" fmla="*/ 239233 w 517683"/>
              <a:gd name="T7" fmla="*/ 122539 h 539412"/>
              <a:gd name="T8" fmla="*/ 125227 w 517683"/>
              <a:gd name="T9" fmla="*/ 234146 h 539412"/>
              <a:gd name="T10" fmla="*/ 125227 w 517683"/>
              <a:gd name="T11" fmla="*/ 233231 h 539412"/>
              <a:gd name="T12" fmla="*/ 125227 w 517683"/>
              <a:gd name="T13" fmla="*/ 227241 h 539412"/>
              <a:gd name="T14" fmla="*/ 124289 w 517683"/>
              <a:gd name="T15" fmla="*/ 227241 h 539412"/>
              <a:gd name="T16" fmla="*/ 17131 w 517683"/>
              <a:gd name="T17" fmla="*/ 122825 h 539412"/>
              <a:gd name="T18" fmla="*/ 124289 w 517683"/>
              <a:gd name="T19" fmla="*/ 18409 h 539412"/>
              <a:gd name="T20" fmla="*/ 125228 w 517683"/>
              <a:gd name="T21" fmla="*/ 18409 h 539412"/>
              <a:gd name="T22" fmla="*/ 125228 w 517683"/>
              <a:gd name="T23" fmla="*/ 103699 h 539412"/>
              <a:gd name="T24" fmla="*/ 125228 w 517683"/>
              <a:gd name="T25" fmla="*/ 145498 h 539412"/>
              <a:gd name="T26" fmla="*/ 126037 w 517683"/>
              <a:gd name="T27" fmla="*/ 144384 h 539412"/>
              <a:gd name="T28" fmla="*/ 176936 w 517683"/>
              <a:gd name="T29" fmla="*/ 74183 h 539412"/>
              <a:gd name="T30" fmla="*/ 187277 w 517683"/>
              <a:gd name="T31" fmla="*/ 72354 h 539412"/>
              <a:gd name="T32" fmla="*/ 189156 w 517683"/>
              <a:gd name="T33" fmla="*/ 83326 h 539412"/>
              <a:gd name="T34" fmla="*/ 125227 w 517683"/>
              <a:gd name="T35" fmla="*/ 172013 h 539412"/>
              <a:gd name="T36" fmla="*/ 125227 w 517683"/>
              <a:gd name="T37" fmla="*/ 160827 h 539412"/>
              <a:gd name="T38" fmla="*/ 125227 w 517683"/>
              <a:gd name="T39" fmla="*/ 145725 h 539412"/>
              <a:gd name="T40" fmla="*/ 123347 w 517683"/>
              <a:gd name="T41" fmla="*/ 147556 h 539412"/>
              <a:gd name="T42" fmla="*/ 105488 w 517683"/>
              <a:gd name="T43" fmla="*/ 121910 h 539412"/>
              <a:gd name="T44" fmla="*/ 94209 w 517683"/>
              <a:gd name="T45" fmla="*/ 120077 h 539412"/>
              <a:gd name="T46" fmla="*/ 92329 w 517683"/>
              <a:gd name="T47" fmla="*/ 130153 h 539412"/>
              <a:gd name="T48" fmla="*/ 123347 w 517683"/>
              <a:gd name="T49" fmla="*/ 174117 h 539412"/>
              <a:gd name="T50" fmla="*/ 125228 w 517683"/>
              <a:gd name="T51" fmla="*/ 172286 h 539412"/>
              <a:gd name="T52" fmla="*/ 125228 w 517683"/>
              <a:gd name="T53" fmla="*/ 209103 h 539412"/>
              <a:gd name="T54" fmla="*/ 125228 w 517683"/>
              <a:gd name="T55" fmla="*/ 226826 h 539412"/>
              <a:gd name="T56" fmla="*/ 146575 w 517683"/>
              <a:gd name="T57" fmla="*/ 224409 h 539412"/>
              <a:gd name="T58" fmla="*/ 231696 w 517683"/>
              <a:gd name="T59" fmla="*/ 122539 h 539412"/>
              <a:gd name="T60" fmla="*/ 125227 w 517683"/>
              <a:gd name="T61" fmla="*/ 18250 h 539412"/>
              <a:gd name="T62" fmla="*/ 125227 w 517683"/>
              <a:gd name="T63" fmla="*/ 17334 h 539412"/>
              <a:gd name="T64" fmla="*/ 125227 w 517683"/>
              <a:gd name="T65" fmla="*/ 10993 h 539412"/>
              <a:gd name="T66" fmla="*/ 124287 w 517683"/>
              <a:gd name="T67" fmla="*/ 10077 h 539412"/>
              <a:gd name="T68" fmla="*/ 8473 w 517683"/>
              <a:gd name="T69" fmla="*/ 122761 h 539412"/>
              <a:gd name="T70" fmla="*/ 124287 w 517683"/>
              <a:gd name="T71" fmla="*/ 234529 h 539412"/>
              <a:gd name="T72" fmla="*/ 125227 w 517683"/>
              <a:gd name="T73" fmla="*/ 234529 h 539412"/>
              <a:gd name="T74" fmla="*/ 125227 w 517683"/>
              <a:gd name="T75" fmla="*/ 242774 h 539412"/>
              <a:gd name="T76" fmla="*/ 0 w 517683"/>
              <a:gd name="T77" fmla="*/ 121846 h 539412"/>
              <a:gd name="T78" fmla="*/ 125227 w 517683"/>
              <a:gd name="T79" fmla="*/ 0 h 539412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17683" h="539412">
                <a:moveTo>
                  <a:pt x="270984" y="0"/>
                </a:moveTo>
                <a:cubicBezTo>
                  <a:pt x="270984" y="0"/>
                  <a:pt x="270984" y="0"/>
                  <a:pt x="270984" y="10305"/>
                </a:cubicBezTo>
                <a:lnTo>
                  <a:pt x="270984" y="24287"/>
                </a:lnTo>
                <a:cubicBezTo>
                  <a:pt x="407586" y="24287"/>
                  <a:pt x="517683" y="136080"/>
                  <a:pt x="517683" y="272263"/>
                </a:cubicBezTo>
                <a:cubicBezTo>
                  <a:pt x="517683" y="408447"/>
                  <a:pt x="407586" y="518207"/>
                  <a:pt x="270984" y="520239"/>
                </a:cubicBezTo>
                <a:cubicBezTo>
                  <a:pt x="270984" y="520239"/>
                  <a:pt x="270984" y="520239"/>
                  <a:pt x="270984" y="518207"/>
                </a:cubicBezTo>
                <a:lnTo>
                  <a:pt x="270984" y="504900"/>
                </a:lnTo>
                <a:lnTo>
                  <a:pt x="268951" y="504900"/>
                </a:lnTo>
                <a:cubicBezTo>
                  <a:pt x="140806" y="504900"/>
                  <a:pt x="37069" y="401111"/>
                  <a:pt x="37069" y="272902"/>
                </a:cubicBezTo>
                <a:cubicBezTo>
                  <a:pt x="37069" y="144692"/>
                  <a:pt x="140806" y="40903"/>
                  <a:pt x="268951" y="40903"/>
                </a:cubicBezTo>
                <a:cubicBezTo>
                  <a:pt x="268951" y="40903"/>
                  <a:pt x="268951" y="40903"/>
                  <a:pt x="270985" y="40903"/>
                </a:cubicBezTo>
                <a:cubicBezTo>
                  <a:pt x="270985" y="40903"/>
                  <a:pt x="270985" y="40903"/>
                  <a:pt x="270985" y="230407"/>
                </a:cubicBezTo>
                <a:lnTo>
                  <a:pt x="270985" y="323276"/>
                </a:lnTo>
                <a:lnTo>
                  <a:pt x="272732" y="320802"/>
                </a:lnTo>
                <a:cubicBezTo>
                  <a:pt x="277977" y="313374"/>
                  <a:pt x="298957" y="283664"/>
                  <a:pt x="382874" y="164823"/>
                </a:cubicBezTo>
                <a:cubicBezTo>
                  <a:pt x="386943" y="156698"/>
                  <a:pt x="397115" y="154666"/>
                  <a:pt x="405252" y="160760"/>
                </a:cubicBezTo>
                <a:cubicBezTo>
                  <a:pt x="413390" y="166855"/>
                  <a:pt x="415424" y="177012"/>
                  <a:pt x="409321" y="185138"/>
                </a:cubicBezTo>
                <a:cubicBezTo>
                  <a:pt x="409321" y="185138"/>
                  <a:pt x="409321" y="185138"/>
                  <a:pt x="270984" y="382190"/>
                </a:cubicBezTo>
                <a:cubicBezTo>
                  <a:pt x="270984" y="382190"/>
                  <a:pt x="270984" y="382190"/>
                  <a:pt x="270984" y="357336"/>
                </a:cubicBezTo>
                <a:lnTo>
                  <a:pt x="270984" y="323779"/>
                </a:lnTo>
                <a:lnTo>
                  <a:pt x="266917" y="327849"/>
                </a:lnTo>
                <a:cubicBezTo>
                  <a:pt x="266917" y="327849"/>
                  <a:pt x="266917" y="327849"/>
                  <a:pt x="228270" y="270866"/>
                </a:cubicBezTo>
                <a:cubicBezTo>
                  <a:pt x="222168" y="262726"/>
                  <a:pt x="211997" y="260691"/>
                  <a:pt x="203861" y="266796"/>
                </a:cubicBezTo>
                <a:cubicBezTo>
                  <a:pt x="197759" y="270866"/>
                  <a:pt x="195725" y="281042"/>
                  <a:pt x="199793" y="289182"/>
                </a:cubicBezTo>
                <a:lnTo>
                  <a:pt x="266917" y="386866"/>
                </a:lnTo>
                <a:cubicBezTo>
                  <a:pt x="266917" y="386866"/>
                  <a:pt x="266917" y="386866"/>
                  <a:pt x="270985" y="382796"/>
                </a:cubicBezTo>
                <a:cubicBezTo>
                  <a:pt x="270985" y="382796"/>
                  <a:pt x="270985" y="382796"/>
                  <a:pt x="270985" y="464596"/>
                </a:cubicBezTo>
                <a:lnTo>
                  <a:pt x="270985" y="503978"/>
                </a:lnTo>
                <a:lnTo>
                  <a:pt x="317176" y="498607"/>
                </a:lnTo>
                <a:cubicBezTo>
                  <a:pt x="421762" y="475681"/>
                  <a:pt x="501372" y="382531"/>
                  <a:pt x="501372" y="272263"/>
                </a:cubicBezTo>
                <a:cubicBezTo>
                  <a:pt x="501372" y="144210"/>
                  <a:pt x="397392" y="40548"/>
                  <a:pt x="270984" y="40548"/>
                </a:cubicBezTo>
                <a:cubicBezTo>
                  <a:pt x="270984" y="40548"/>
                  <a:pt x="270984" y="40548"/>
                  <a:pt x="270984" y="38515"/>
                </a:cubicBezTo>
                <a:lnTo>
                  <a:pt x="270984" y="24426"/>
                </a:lnTo>
                <a:cubicBezTo>
                  <a:pt x="270984" y="24426"/>
                  <a:pt x="270984" y="24426"/>
                  <a:pt x="268946" y="22391"/>
                </a:cubicBezTo>
                <a:cubicBezTo>
                  <a:pt x="130398" y="22391"/>
                  <a:pt x="18337" y="134344"/>
                  <a:pt x="18337" y="272759"/>
                </a:cubicBezTo>
                <a:cubicBezTo>
                  <a:pt x="18337" y="409139"/>
                  <a:pt x="130398" y="521092"/>
                  <a:pt x="268946" y="521092"/>
                </a:cubicBezTo>
                <a:cubicBezTo>
                  <a:pt x="268946" y="521092"/>
                  <a:pt x="268946" y="521092"/>
                  <a:pt x="270984" y="521092"/>
                </a:cubicBezTo>
                <a:cubicBezTo>
                  <a:pt x="270984" y="521092"/>
                  <a:pt x="270984" y="521092"/>
                  <a:pt x="270984" y="539412"/>
                </a:cubicBezTo>
                <a:cubicBezTo>
                  <a:pt x="120211" y="539412"/>
                  <a:pt x="0" y="419317"/>
                  <a:pt x="0" y="270724"/>
                </a:cubicBezTo>
                <a:cubicBezTo>
                  <a:pt x="0" y="120096"/>
                  <a:pt x="120211" y="0"/>
                  <a:pt x="270984" y="0"/>
                </a:cubicBezTo>
                <a:close/>
              </a:path>
            </a:pathLst>
          </a:custGeom>
          <a:solidFill>
            <a:srgbClr val="8585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MH_SubTitle_6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893831" y="2919888"/>
            <a:ext cx="1566862" cy="56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10000"/>
              </a:lnSpc>
              <a:defRPr/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order</a:t>
            </a:r>
          </a:p>
        </p:txBody>
      </p:sp>
      <p:sp>
        <p:nvSpPr>
          <p:cNvPr id="35" name="MH_SubTitle_5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328455" y="3965734"/>
            <a:ext cx="1566863" cy="56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Production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plan</a:t>
            </a:r>
          </a:p>
        </p:txBody>
      </p:sp>
      <p:sp>
        <p:nvSpPr>
          <p:cNvPr id="37" name="MH_SubTitle_3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290738" y="3857630"/>
            <a:ext cx="1566863" cy="56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Chip information</a:t>
            </a:r>
          </a:p>
        </p:txBody>
      </p:sp>
      <p:sp>
        <p:nvSpPr>
          <p:cNvPr id="38" name="MH_SubTitle_1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168327" y="2755219"/>
            <a:ext cx="2016224" cy="56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Plants’ appointment</a:t>
            </a:r>
          </a:p>
        </p:txBody>
      </p:sp>
      <p:pic>
        <p:nvPicPr>
          <p:cNvPr id="11" name="图形 10" descr="处理器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39384" y="3835888"/>
            <a:ext cx="696583" cy="696583"/>
          </a:xfrm>
          <a:prstGeom prst="rect">
            <a:avLst/>
          </a:prstGeom>
        </p:spPr>
      </p:pic>
      <p:sp>
        <p:nvSpPr>
          <p:cNvPr id="43" name="MH_Title_1">
            <a:extLst>
              <a:ext uri="{FF2B5EF4-FFF2-40B4-BE49-F238E27FC236}">
                <a16:creationId xmlns:a16="http://schemas.microsoft.com/office/drawing/2014/main" id="{F0D2A4E2-EB72-188E-C0C9-D6D61AEFE1EE}"/>
              </a:ext>
            </a:extLst>
          </p:cNvPr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9354080" y="3953033"/>
            <a:ext cx="1865312" cy="592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Main</a:t>
            </a: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Database</a:t>
            </a:r>
            <a:endParaRPr lang="zh-CN" altLang="en-US" sz="2400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6" name="图形 45" descr="监视器">
            <a:extLst>
              <a:ext uri="{FF2B5EF4-FFF2-40B4-BE49-F238E27FC236}">
                <a16:creationId xmlns:a16="http://schemas.microsoft.com/office/drawing/2014/main" id="{795DBB2D-5C80-F3F3-97F6-61BAF2F76AD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814392" y="3114040"/>
            <a:ext cx="914400" cy="914400"/>
          </a:xfrm>
          <a:prstGeom prst="rect">
            <a:avLst/>
          </a:prstGeom>
        </p:spPr>
      </p:pic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0922EBB-2101-51BF-5404-B2CBC65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MH_Title_1"/>
          <p:cNvSpPr/>
          <p:nvPr>
            <p:custDataLst>
              <p:tags r:id="rId1"/>
            </p:custDataLst>
          </p:nvPr>
        </p:nvSpPr>
        <p:spPr>
          <a:xfrm>
            <a:off x="1569492" y="2316916"/>
            <a:ext cx="2235200" cy="2235200"/>
          </a:xfrm>
          <a:prstGeom prst="ellipse">
            <a:avLst/>
          </a:prstGeom>
          <a:noFill/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800" b="1" dirty="0">
                <a:solidFill>
                  <a:schemeClr val="tx1"/>
                </a:solidFill>
                <a:cs typeface="+mn-ea"/>
                <a:sym typeface="+mn-lt"/>
              </a:rPr>
              <a:t>Process</a:t>
            </a:r>
            <a:endParaRPr lang="zh-CN" altLang="en-US" sz="28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60" name="MH_Other_1"/>
          <p:cNvCxnSpPr/>
          <p:nvPr>
            <p:custDataLst>
              <p:tags r:id="rId2"/>
            </p:custDataLst>
          </p:nvPr>
        </p:nvCxnSpPr>
        <p:spPr>
          <a:xfrm>
            <a:off x="4374923" y="3434516"/>
            <a:ext cx="4689475" cy="0"/>
          </a:xfrm>
          <a:prstGeom prst="line">
            <a:avLst/>
          </a:prstGeom>
          <a:noFill/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1" name="MH_Other_2"/>
          <p:cNvSpPr/>
          <p:nvPr>
            <p:custDataLst>
              <p:tags r:id="rId3"/>
            </p:custDataLst>
          </p:nvPr>
        </p:nvSpPr>
        <p:spPr>
          <a:xfrm>
            <a:off x="3527198" y="3021766"/>
            <a:ext cx="871537" cy="869950"/>
          </a:xfrm>
          <a:prstGeom prst="ellipse">
            <a:avLst/>
          </a:prstGeom>
          <a:solidFill>
            <a:srgbClr val="595959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62" name="组合 161"/>
          <p:cNvGrpSpPr/>
          <p:nvPr/>
        </p:nvGrpSpPr>
        <p:grpSpPr>
          <a:xfrm>
            <a:off x="4939437" y="2316916"/>
            <a:ext cx="254000" cy="1117600"/>
            <a:chOff x="5754688" y="2816225"/>
            <a:chExt cx="254000" cy="1117600"/>
          </a:xfrm>
        </p:grpSpPr>
        <p:cxnSp>
          <p:nvCxnSpPr>
            <p:cNvPr id="163" name="MH_Other_3"/>
            <p:cNvCxnSpPr/>
            <p:nvPr>
              <p:custDataLst>
                <p:tags r:id="rId19"/>
              </p:custDataLst>
            </p:nvPr>
          </p:nvCxnSpPr>
          <p:spPr bwMode="auto">
            <a:xfrm flipV="1">
              <a:off x="5881688" y="2816225"/>
              <a:ext cx="0" cy="1117600"/>
            </a:xfrm>
            <a:prstGeom prst="line">
              <a:avLst/>
            </a:prstGeom>
            <a:ln>
              <a:solidFill>
                <a:srgbClr val="C0504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MH_Other_4"/>
            <p:cNvCxnSpPr/>
            <p:nvPr>
              <p:custDataLst>
                <p:tags r:id="rId20"/>
              </p:custDataLst>
            </p:nvPr>
          </p:nvCxnSpPr>
          <p:spPr bwMode="auto">
            <a:xfrm>
              <a:off x="5754688" y="2816225"/>
              <a:ext cx="254000" cy="0"/>
            </a:xfrm>
            <a:prstGeom prst="line">
              <a:avLst/>
            </a:prstGeom>
            <a:ln>
              <a:solidFill>
                <a:srgbClr val="C0504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MH_Other_5"/>
          <p:cNvSpPr/>
          <p:nvPr>
            <p:custDataLst>
              <p:tags r:id="rId4"/>
            </p:custDataLst>
          </p:nvPr>
        </p:nvSpPr>
        <p:spPr>
          <a:xfrm>
            <a:off x="4859109" y="3244016"/>
            <a:ext cx="425450" cy="425450"/>
          </a:xfrm>
          <a:prstGeom prst="ellipse">
            <a:avLst/>
          </a:prstGeom>
          <a:solidFill>
            <a:srgbClr val="C0504D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66" name="组合 165"/>
          <p:cNvGrpSpPr/>
          <p:nvPr/>
        </p:nvGrpSpPr>
        <p:grpSpPr>
          <a:xfrm>
            <a:off x="5036910" y="3490080"/>
            <a:ext cx="1104899" cy="1074737"/>
            <a:chOff x="5848351" y="3989389"/>
            <a:chExt cx="1104899" cy="1074737"/>
          </a:xfrm>
        </p:grpSpPr>
        <p:cxnSp>
          <p:nvCxnSpPr>
            <p:cNvPr id="167" name="MH_Other_6"/>
            <p:cNvCxnSpPr/>
            <p:nvPr>
              <p:custDataLst>
                <p:tags r:id="rId17"/>
              </p:custDataLst>
            </p:nvPr>
          </p:nvCxnSpPr>
          <p:spPr>
            <a:xfrm flipH="1">
              <a:off x="6008688" y="3989389"/>
              <a:ext cx="944562" cy="1062037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MH_Other_7"/>
            <p:cNvCxnSpPr/>
            <p:nvPr>
              <p:custDataLst>
                <p:tags r:id="rId18"/>
              </p:custDataLst>
            </p:nvPr>
          </p:nvCxnSpPr>
          <p:spPr>
            <a:xfrm flipH="1" flipV="1">
              <a:off x="5848351" y="5060951"/>
              <a:ext cx="295275" cy="317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MH_Other_8"/>
          <p:cNvSpPr/>
          <p:nvPr>
            <p:custDataLst>
              <p:tags r:id="rId5"/>
            </p:custDataLst>
          </p:nvPr>
        </p:nvSpPr>
        <p:spPr>
          <a:xfrm>
            <a:off x="5814784" y="3080505"/>
            <a:ext cx="750888" cy="752475"/>
          </a:xfrm>
          <a:prstGeom prst="ellipse">
            <a:avLst/>
          </a:prstGeom>
          <a:solidFill>
            <a:srgbClr val="D99694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70" name="组合 169"/>
          <p:cNvGrpSpPr/>
          <p:nvPr/>
        </p:nvGrpSpPr>
        <p:grpSpPr>
          <a:xfrm>
            <a:off x="7145110" y="3490080"/>
            <a:ext cx="969962" cy="1114425"/>
            <a:chOff x="7956551" y="3989389"/>
            <a:chExt cx="969962" cy="1114425"/>
          </a:xfrm>
        </p:grpSpPr>
        <p:cxnSp>
          <p:nvCxnSpPr>
            <p:cNvPr id="171" name="MH_Other_9"/>
            <p:cNvCxnSpPr/>
            <p:nvPr>
              <p:custDataLst>
                <p:tags r:id="rId15"/>
              </p:custDataLst>
            </p:nvPr>
          </p:nvCxnSpPr>
          <p:spPr>
            <a:xfrm flipH="1">
              <a:off x="8113713" y="3989389"/>
              <a:ext cx="812800" cy="111442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MH_Other_10"/>
            <p:cNvCxnSpPr/>
            <p:nvPr>
              <p:custDataLst>
                <p:tags r:id="rId16"/>
              </p:custDataLst>
            </p:nvPr>
          </p:nvCxnSpPr>
          <p:spPr>
            <a:xfrm flipH="1" flipV="1">
              <a:off x="7956551" y="5060951"/>
              <a:ext cx="295275" cy="317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MH_Other_11"/>
          <p:cNvSpPr/>
          <p:nvPr>
            <p:custDataLst>
              <p:tags r:id="rId6"/>
            </p:custDataLst>
          </p:nvPr>
        </p:nvSpPr>
        <p:spPr>
          <a:xfrm>
            <a:off x="7970609" y="3244016"/>
            <a:ext cx="425450" cy="425450"/>
          </a:xfrm>
          <a:prstGeom prst="ellipse">
            <a:avLst/>
          </a:prstGeom>
          <a:solidFill>
            <a:srgbClr val="262626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74" name="组合 173"/>
          <p:cNvGrpSpPr/>
          <p:nvPr/>
        </p:nvGrpSpPr>
        <p:grpSpPr>
          <a:xfrm>
            <a:off x="7048272" y="2316916"/>
            <a:ext cx="254000" cy="1117600"/>
            <a:chOff x="7859713" y="2816225"/>
            <a:chExt cx="254000" cy="1117600"/>
          </a:xfrm>
        </p:grpSpPr>
        <p:cxnSp>
          <p:nvCxnSpPr>
            <p:cNvPr id="175" name="MH_Other_12"/>
            <p:cNvCxnSpPr/>
            <p:nvPr>
              <p:custDataLst>
                <p:tags r:id="rId13"/>
              </p:custDataLst>
            </p:nvPr>
          </p:nvCxnSpPr>
          <p:spPr bwMode="auto">
            <a:xfrm flipV="1">
              <a:off x="7986713" y="2816225"/>
              <a:ext cx="0" cy="1117600"/>
            </a:xfrm>
            <a:prstGeom prst="line">
              <a:avLst/>
            </a:prstGeom>
            <a:ln>
              <a:solidFill>
                <a:srgbClr val="C0504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MH_Other_13"/>
            <p:cNvCxnSpPr/>
            <p:nvPr>
              <p:custDataLst>
                <p:tags r:id="rId14"/>
              </p:custDataLst>
            </p:nvPr>
          </p:nvCxnSpPr>
          <p:spPr bwMode="auto">
            <a:xfrm>
              <a:off x="7859713" y="2816225"/>
              <a:ext cx="254000" cy="0"/>
            </a:xfrm>
            <a:prstGeom prst="line">
              <a:avLst/>
            </a:prstGeom>
            <a:ln>
              <a:solidFill>
                <a:srgbClr val="C0504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MH_Other_14"/>
          <p:cNvSpPr/>
          <p:nvPr>
            <p:custDataLst>
              <p:tags r:id="rId7"/>
            </p:custDataLst>
          </p:nvPr>
        </p:nvSpPr>
        <p:spPr>
          <a:xfrm>
            <a:off x="6962547" y="3244016"/>
            <a:ext cx="425450" cy="425450"/>
          </a:xfrm>
          <a:prstGeom prst="ellipse">
            <a:avLst/>
          </a:prstGeom>
          <a:solidFill>
            <a:srgbClr val="C00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8" name="MH_SubTitle_1"/>
          <p:cNvSpPr txBox="1"/>
          <p:nvPr>
            <p:custDataLst>
              <p:tags r:id="rId8"/>
            </p:custDataLst>
          </p:nvPr>
        </p:nvSpPr>
        <p:spPr>
          <a:xfrm>
            <a:off x="4398735" y="1656516"/>
            <a:ext cx="1336675" cy="604838"/>
          </a:xfrm>
          <a:prstGeom prst="rect">
            <a:avLst/>
          </a:prstGeom>
          <a:noFill/>
        </p:spPr>
        <p:txBody>
          <a:bodyPr lIns="0" tIns="0" rIns="0" bIns="0" anchor="b">
            <a:norm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Extract real-time data</a:t>
            </a:r>
          </a:p>
        </p:txBody>
      </p:sp>
      <p:sp>
        <p:nvSpPr>
          <p:cNvPr id="179" name="MH_SubTitle_3"/>
          <p:cNvSpPr txBox="1"/>
          <p:nvPr>
            <p:custDataLst>
              <p:tags r:id="rId9"/>
            </p:custDataLst>
          </p:nvPr>
        </p:nvSpPr>
        <p:spPr>
          <a:xfrm>
            <a:off x="6506935" y="1656516"/>
            <a:ext cx="1336675" cy="604838"/>
          </a:xfrm>
          <a:prstGeom prst="rect">
            <a:avLst/>
          </a:prstGeom>
          <a:noFill/>
        </p:spPr>
        <p:txBody>
          <a:bodyPr lIns="0" tIns="0" rIns="0" bIns="0" anchor="b">
            <a:norm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Score by the distributions</a:t>
            </a:r>
          </a:p>
        </p:txBody>
      </p:sp>
      <p:sp>
        <p:nvSpPr>
          <p:cNvPr id="180" name="MH_SubTitle_2"/>
          <p:cNvSpPr txBox="1"/>
          <p:nvPr>
            <p:custDataLst>
              <p:tags r:id="rId10"/>
            </p:custDataLst>
          </p:nvPr>
        </p:nvSpPr>
        <p:spPr>
          <a:xfrm>
            <a:off x="4516210" y="4633079"/>
            <a:ext cx="1336675" cy="1117600"/>
          </a:xfrm>
          <a:prstGeom prst="rect">
            <a:avLst/>
          </a:prstGeom>
          <a:noFill/>
        </p:spPr>
        <p:txBody>
          <a:bodyPr lIns="0" tIns="0" rIns="0" bIns="0">
            <a:normAutofit fontScale="92500" lnSpcReduction="10000"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Simulate legal plans in different portfolios</a:t>
            </a:r>
          </a:p>
        </p:txBody>
      </p:sp>
      <p:sp>
        <p:nvSpPr>
          <p:cNvPr id="181" name="MH_SubTitle_4"/>
          <p:cNvSpPr txBox="1"/>
          <p:nvPr>
            <p:custDataLst>
              <p:tags r:id="rId11"/>
            </p:custDataLst>
          </p:nvPr>
        </p:nvSpPr>
        <p:spPr>
          <a:xfrm>
            <a:off x="6532653" y="4633078"/>
            <a:ext cx="1582419" cy="1039813"/>
          </a:xfrm>
          <a:prstGeom prst="rect">
            <a:avLst/>
          </a:prstGeom>
          <a:noFill/>
        </p:spPr>
        <p:txBody>
          <a:bodyPr lIns="0" tIns="0" rIns="0" bIns="0">
            <a:normAutofit fontScale="92500"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Weight expense and processing time</a:t>
            </a:r>
          </a:p>
        </p:txBody>
      </p:sp>
      <p:grpSp>
        <p:nvGrpSpPr>
          <p:cNvPr id="6" name="组合 5"/>
          <p:cNvGrpSpPr/>
          <p:nvPr/>
        </p:nvGrpSpPr>
        <p:grpSpPr>
          <a:xfrm flipH="1">
            <a:off x="11639822" y="296059"/>
            <a:ext cx="777432" cy="871309"/>
            <a:chOff x="8415343" y="292006"/>
            <a:chExt cx="777432" cy="871309"/>
          </a:xfrm>
        </p:grpSpPr>
        <p:cxnSp>
          <p:nvCxnSpPr>
            <p:cNvPr id="7" name="直接连接符 6"/>
            <p:cNvCxnSpPr/>
            <p:nvPr/>
          </p:nvCxnSpPr>
          <p:spPr>
            <a:xfrm flipH="1">
              <a:off x="8415343" y="292006"/>
              <a:ext cx="777432" cy="653712"/>
            </a:xfrm>
            <a:prstGeom prst="line">
              <a:avLst/>
            </a:prstGeom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>
              <a:off x="8551644" y="836459"/>
              <a:ext cx="388716" cy="3268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9119736" y="692696"/>
            <a:ext cx="2224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b="1" dirty="0">
                <a:cs typeface="+mn-ea"/>
                <a:sym typeface="+mn-lt"/>
              </a:rPr>
              <a:t>Target Analysis 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cs typeface="+mn-ea"/>
                <a:sym typeface="+mn-lt"/>
              </a:rPr>
              <a:t>5</a:t>
            </a:r>
            <a:endParaRPr lang="zh-CN" altLang="en-US" b="1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10" name="左中括号 9"/>
          <p:cNvSpPr/>
          <p:nvPr/>
        </p:nvSpPr>
        <p:spPr>
          <a:xfrm flipH="1">
            <a:off x="11464547" y="610690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50413" y="3271485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1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958798" y="3274543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4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62547" y="3277633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3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71571" y="3142231"/>
            <a:ext cx="432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5" name="MH_Title_1"/>
          <p:cNvSpPr/>
          <p:nvPr>
            <p:custDataLst>
              <p:tags r:id="rId12"/>
            </p:custDataLst>
          </p:nvPr>
        </p:nvSpPr>
        <p:spPr>
          <a:xfrm>
            <a:off x="9119736" y="2867816"/>
            <a:ext cx="1133400" cy="1133400"/>
          </a:xfrm>
          <a:prstGeom prst="ellipse">
            <a:avLst/>
          </a:prstGeom>
          <a:noFill/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800" b="1" dirty="0">
                <a:solidFill>
                  <a:schemeClr val="tx1"/>
                </a:solidFill>
                <a:cs typeface="+mn-ea"/>
                <a:sym typeface="+mn-lt"/>
              </a:rPr>
              <a:t>KPI</a:t>
            </a:r>
            <a:endParaRPr lang="zh-CN" altLang="en-US" sz="28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77752F-78EB-0B8E-4493-C47674B1D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19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ldLvl="0" animBg="1"/>
      <p:bldP spid="161" grpId="0" bldLvl="0" animBg="1"/>
      <p:bldP spid="165" grpId="0" bldLvl="0" animBg="1"/>
      <p:bldP spid="169" grpId="0" bldLvl="0" animBg="1"/>
      <p:bldP spid="173" grpId="0" bldLvl="0" animBg="1"/>
      <p:bldP spid="177" grpId="0" bldLvl="0" animBg="1"/>
      <p:bldP spid="178" grpId="0"/>
      <p:bldP spid="179" grpId="0"/>
      <p:bldP spid="180" grpId="0"/>
      <p:bldP spid="181" grpId="0"/>
      <p:bldP spid="1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45210" y="1749258"/>
            <a:ext cx="1105802" cy="815646"/>
            <a:chOff x="-1604504" y="2147667"/>
            <a:chExt cx="3687215" cy="2719712"/>
          </a:xfrm>
        </p:grpSpPr>
        <p:cxnSp>
          <p:nvCxnSpPr>
            <p:cNvPr id="2" name="直接连接符 1"/>
            <p:cNvCxnSpPr/>
            <p:nvPr/>
          </p:nvCxnSpPr>
          <p:spPr>
            <a:xfrm flipH="1">
              <a:off x="-1604504" y="2687623"/>
              <a:ext cx="2592288" cy="2179756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 flipH="1">
              <a:off x="-509577" y="2147667"/>
              <a:ext cx="2592288" cy="21797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 flipH="1" flipV="1">
            <a:off x="1270670" y="4341546"/>
            <a:ext cx="1105802" cy="815646"/>
            <a:chOff x="-1604504" y="2147667"/>
            <a:chExt cx="3687215" cy="2719712"/>
          </a:xfrm>
        </p:grpSpPr>
        <p:cxnSp>
          <p:nvCxnSpPr>
            <p:cNvPr id="6" name="直接连接符 5"/>
            <p:cNvCxnSpPr/>
            <p:nvPr/>
          </p:nvCxnSpPr>
          <p:spPr>
            <a:xfrm flipH="1">
              <a:off x="-1604504" y="2687623"/>
              <a:ext cx="2592288" cy="2179756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-509577" y="2147667"/>
              <a:ext cx="2592288" cy="2179756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5375126" y="1167221"/>
            <a:ext cx="4896544" cy="743971"/>
            <a:chOff x="4727054" y="1768670"/>
            <a:chExt cx="4896544" cy="743971"/>
          </a:xfrm>
        </p:grpSpPr>
        <p:sp>
          <p:nvSpPr>
            <p:cNvPr id="13" name="TextBox 12"/>
            <p:cNvSpPr txBox="1"/>
            <p:nvPr/>
          </p:nvSpPr>
          <p:spPr>
            <a:xfrm>
              <a:off x="4813665" y="1832545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cs typeface="+mn-ea"/>
                  <a:sym typeface="+mn-lt"/>
                </a:rPr>
                <a:t>1</a:t>
              </a:r>
              <a:endParaRPr lang="zh-CN" altLang="en-US" sz="2000" dirty="0"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727054" y="1768670"/>
              <a:ext cx="504056" cy="488790"/>
              <a:chOff x="4727054" y="1768670"/>
              <a:chExt cx="504056" cy="488790"/>
            </a:xfrm>
          </p:grpSpPr>
          <p:sp>
            <p:nvSpPr>
              <p:cNvPr id="12" name="左中括号 11"/>
              <p:cNvSpPr/>
              <p:nvPr/>
            </p:nvSpPr>
            <p:spPr>
              <a:xfrm>
                <a:off x="472705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左中括号 13"/>
              <p:cNvSpPr/>
              <p:nvPr/>
            </p:nvSpPr>
            <p:spPr>
              <a:xfrm flipH="1">
                <a:off x="508709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5375126" y="1772816"/>
              <a:ext cx="18056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cs typeface="+mn-ea"/>
                  <a:sym typeface="+mn-lt"/>
                </a:rPr>
                <a:t>Introduction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447134" y="2204864"/>
              <a:ext cx="41764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A chip production ordering platform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75126" y="2491943"/>
            <a:ext cx="4937195" cy="739825"/>
            <a:chOff x="4727054" y="3140968"/>
            <a:chExt cx="4937195" cy="739825"/>
          </a:xfrm>
        </p:grpSpPr>
        <p:sp>
          <p:nvSpPr>
            <p:cNvPr id="21" name="TextBox 20"/>
            <p:cNvSpPr txBox="1"/>
            <p:nvPr/>
          </p:nvSpPr>
          <p:spPr>
            <a:xfrm>
              <a:off x="4813665" y="3213100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cs typeface="+mn-ea"/>
                  <a:sym typeface="+mn-lt"/>
                </a:rPr>
                <a:t>2</a:t>
              </a:r>
              <a:endParaRPr lang="zh-CN" altLang="en-US" sz="2000" dirty="0"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727054" y="3140968"/>
              <a:ext cx="504056" cy="488790"/>
              <a:chOff x="4727054" y="1768670"/>
              <a:chExt cx="504056" cy="488790"/>
            </a:xfrm>
          </p:grpSpPr>
          <p:sp>
            <p:nvSpPr>
              <p:cNvPr id="23" name="左中括号 22"/>
              <p:cNvSpPr/>
              <p:nvPr/>
            </p:nvSpPr>
            <p:spPr>
              <a:xfrm>
                <a:off x="472705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" name="左中括号 23"/>
              <p:cNvSpPr/>
              <p:nvPr/>
            </p:nvSpPr>
            <p:spPr>
              <a:xfrm flipH="1">
                <a:off x="508709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5375126" y="3145114"/>
              <a:ext cx="42891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cs typeface="+mn-ea"/>
                  <a:sym typeface="+mn-lt"/>
                </a:rPr>
                <a:t>System Front-End and Back-end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447134" y="3573016"/>
              <a:ext cx="41764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A complete webpage and interfaces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375126" y="3812519"/>
            <a:ext cx="4896544" cy="763135"/>
            <a:chOff x="4727054" y="4413802"/>
            <a:chExt cx="4896544" cy="763135"/>
          </a:xfrm>
        </p:grpSpPr>
        <p:sp>
          <p:nvSpPr>
            <p:cNvPr id="27" name="TextBox 26"/>
            <p:cNvSpPr txBox="1"/>
            <p:nvPr/>
          </p:nvSpPr>
          <p:spPr>
            <a:xfrm>
              <a:off x="4818554" y="4477131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cs typeface="+mn-ea"/>
                  <a:sym typeface="+mn-lt"/>
                </a:rPr>
                <a:t>3</a:t>
              </a:r>
              <a:endParaRPr lang="zh-CN" altLang="en-US" sz="2000" dirty="0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4727054" y="4413802"/>
              <a:ext cx="504056" cy="488790"/>
              <a:chOff x="4727054" y="1768670"/>
              <a:chExt cx="504056" cy="488790"/>
            </a:xfrm>
          </p:grpSpPr>
          <p:sp>
            <p:nvSpPr>
              <p:cNvPr id="29" name="左中括号 28"/>
              <p:cNvSpPr/>
              <p:nvPr/>
            </p:nvSpPr>
            <p:spPr>
              <a:xfrm>
                <a:off x="472705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左中括号 29"/>
              <p:cNvSpPr/>
              <p:nvPr/>
            </p:nvSpPr>
            <p:spPr>
              <a:xfrm flipH="1">
                <a:off x="508709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5375126" y="4417948"/>
              <a:ext cx="30125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cs typeface="+mn-ea"/>
                  <a:sym typeface="+mn-lt"/>
                </a:rPr>
                <a:t>Database Designation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447134" y="4869160"/>
              <a:ext cx="41764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Database of customers and plants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405647" y="5156404"/>
            <a:ext cx="4896544" cy="763135"/>
            <a:chOff x="4727054" y="4413802"/>
            <a:chExt cx="4896544" cy="763135"/>
          </a:xfrm>
        </p:grpSpPr>
        <p:sp>
          <p:nvSpPr>
            <p:cNvPr id="41" name="TextBox 26"/>
            <p:cNvSpPr txBox="1"/>
            <p:nvPr/>
          </p:nvSpPr>
          <p:spPr>
            <a:xfrm>
              <a:off x="4811408" y="4469050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cs typeface="+mn-ea"/>
                  <a:sym typeface="+mn-lt"/>
                </a:rPr>
                <a:t>4</a:t>
              </a:r>
              <a:endParaRPr lang="zh-CN" altLang="en-US" sz="2000" dirty="0">
                <a:cs typeface="+mn-ea"/>
                <a:sym typeface="+mn-lt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4727054" y="4413802"/>
              <a:ext cx="504056" cy="488790"/>
              <a:chOff x="4727054" y="1768670"/>
              <a:chExt cx="504056" cy="488790"/>
            </a:xfrm>
          </p:grpSpPr>
          <p:sp>
            <p:nvSpPr>
              <p:cNvPr id="45" name="左中括号 44"/>
              <p:cNvSpPr/>
              <p:nvPr/>
            </p:nvSpPr>
            <p:spPr>
              <a:xfrm>
                <a:off x="472705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" name="左中括号 45"/>
              <p:cNvSpPr/>
              <p:nvPr/>
            </p:nvSpPr>
            <p:spPr>
              <a:xfrm flipH="1">
                <a:off x="5087094" y="1768670"/>
                <a:ext cx="144016" cy="488790"/>
              </a:xfrm>
              <a:prstGeom prst="leftBracket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3" name="TextBox 30"/>
            <p:cNvSpPr txBox="1"/>
            <p:nvPr/>
          </p:nvSpPr>
          <p:spPr>
            <a:xfrm>
              <a:off x="5375126" y="4417948"/>
              <a:ext cx="21357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cs typeface="+mn-ea"/>
                  <a:sym typeface="+mn-lt"/>
                </a:rPr>
                <a:t>Target Analysis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44" name="TextBox 31"/>
            <p:cNvSpPr txBox="1"/>
            <p:nvPr/>
          </p:nvSpPr>
          <p:spPr>
            <a:xfrm>
              <a:off x="5447134" y="4869160"/>
              <a:ext cx="41764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Score the orders of our customers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160780" y="2637155"/>
            <a:ext cx="1474470" cy="146939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16671" y="3075743"/>
            <a:ext cx="1981174" cy="815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613704" y="3207009"/>
            <a:ext cx="2703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cs typeface="+mn-ea"/>
                <a:sym typeface="+mn-lt"/>
              </a:rPr>
              <a:t>CONTENTS</a:t>
            </a:r>
          </a:p>
        </p:txBody>
      </p:sp>
      <p:sp>
        <p:nvSpPr>
          <p:cNvPr id="11" name="矩形 10"/>
          <p:cNvSpPr/>
          <p:nvPr/>
        </p:nvSpPr>
        <p:spPr>
          <a:xfrm>
            <a:off x="2216149" y="2441941"/>
            <a:ext cx="75580" cy="398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rot="5400000">
            <a:off x="2595256" y="2764183"/>
            <a:ext cx="78831" cy="398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305727" y="2270004"/>
            <a:ext cx="657893" cy="643805"/>
          </a:xfrm>
          <a:prstGeom prst="rect">
            <a:avLst/>
          </a:prstGeom>
          <a:ln w="28575">
            <a:solidFill>
              <a:srgbClr val="D8636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灯片编号占位符 38">
            <a:extLst>
              <a:ext uri="{FF2B5EF4-FFF2-40B4-BE49-F238E27FC236}">
                <a16:creationId xmlns:a16="http://schemas.microsoft.com/office/drawing/2014/main" id="{6EED463B-34B3-D07B-57AA-CE7CF772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580892" y="6356351"/>
            <a:ext cx="5892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SubTitle_1"/>
          <p:cNvSpPr txBox="1"/>
          <p:nvPr>
            <p:custDataLst>
              <p:tags r:id="rId1"/>
            </p:custDataLst>
          </p:nvPr>
        </p:nvSpPr>
        <p:spPr>
          <a:xfrm>
            <a:off x="2431969" y="2225935"/>
            <a:ext cx="1455155" cy="1073150"/>
          </a:xfrm>
          <a:prstGeom prst="rect">
            <a:avLst/>
          </a:prstGeom>
          <a:noFill/>
        </p:spPr>
        <p:txBody>
          <a:bodyPr lIns="0" tIns="0" rIns="0" bIns="0" anchor="b">
            <a:norm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Randomly choose a type of chip </a:t>
            </a:r>
            <a:r>
              <a:rPr lang="en-US" altLang="zh-CN" sz="16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</a:t>
            </a:r>
            <a:endParaRPr lang="en-US" altLang="zh-CN" sz="1600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68784" y="1465485"/>
            <a:ext cx="5519875" cy="2114662"/>
            <a:chOff x="3554659" y="1196752"/>
            <a:chExt cx="5519875" cy="2114662"/>
          </a:xfrm>
        </p:grpSpPr>
        <p:sp>
          <p:nvSpPr>
            <p:cNvPr id="23" name="MH_SubTitle_1"/>
            <p:cNvSpPr txBox="1"/>
            <p:nvPr>
              <p:custDataLst>
                <p:tags r:id="rId20"/>
              </p:custDataLst>
            </p:nvPr>
          </p:nvSpPr>
          <p:spPr>
            <a:xfrm>
              <a:off x="3554659" y="1233637"/>
              <a:ext cx="1336675" cy="327521"/>
            </a:xfrm>
            <a:prstGeom prst="rect">
              <a:avLst/>
            </a:prstGeom>
            <a:noFill/>
          </p:spPr>
          <p:txBody>
            <a:bodyPr lIns="0" tIns="0" rIns="0" bIns="0" anchor="b">
              <a:norm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check 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102774" y="1196752"/>
              <a:ext cx="4971760" cy="2114662"/>
              <a:chOff x="4102774" y="1196752"/>
              <a:chExt cx="4971760" cy="211466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4222998" y="2097733"/>
                <a:ext cx="1563852" cy="792088"/>
              </a:xfrm>
              <a:prstGeom prst="rect">
                <a:avLst/>
              </a:prstGeom>
              <a:solidFill>
                <a:srgbClr val="8585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5786849" y="2097733"/>
                <a:ext cx="710731" cy="792088"/>
              </a:xfrm>
              <a:prstGeom prst="rect">
                <a:avLst/>
              </a:prstGeom>
              <a:solidFill>
                <a:srgbClr val="D863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31454" y="2097733"/>
                <a:ext cx="1443628" cy="792088"/>
              </a:xfrm>
              <a:prstGeom prst="rect">
                <a:avLst/>
              </a:prstGeom>
              <a:solidFill>
                <a:srgbClr val="8585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4102774" y="1593677"/>
                <a:ext cx="240447" cy="504056"/>
                <a:chOff x="5754688" y="2816225"/>
                <a:chExt cx="254000" cy="1117600"/>
              </a:xfrm>
            </p:grpSpPr>
            <p:cxnSp>
              <p:nvCxnSpPr>
                <p:cNvPr id="19" name="MH_Other_3"/>
                <p:cNvCxnSpPr/>
                <p:nvPr>
                  <p:custDataLst>
                    <p:tags r:id="rId34"/>
                  </p:custDataLst>
                </p:nvPr>
              </p:nvCxnSpPr>
              <p:spPr bwMode="auto">
                <a:xfrm flipV="1">
                  <a:off x="5881688" y="2816225"/>
                  <a:ext cx="0" cy="111760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MH_Other_4"/>
                <p:cNvCxnSpPr/>
                <p:nvPr>
                  <p:custDataLst>
                    <p:tags r:id="rId35"/>
                  </p:custDataLst>
                </p:nvPr>
              </p:nvCxnSpPr>
              <p:spPr bwMode="auto">
                <a:xfrm>
                  <a:off x="5754688" y="2816225"/>
                  <a:ext cx="254000" cy="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MH_SubTitle_1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4343221" y="3022004"/>
                <a:ext cx="1336675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lnSpcReduction="100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Operation i1</a:t>
                </a:r>
              </a:p>
            </p:txBody>
          </p:sp>
          <p:sp>
            <p:nvSpPr>
              <p:cNvPr id="24" name="MH_SubTitle_1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4333948" y="2353246"/>
                <a:ext cx="1336675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fontScale="925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 </a:t>
                </a:r>
                <a:r>
                  <a:rPr lang="en-US" altLang="zh-CN" sz="1600" b="1" kern="0" dirty="0">
                    <a:solidFill>
                      <a:schemeClr val="bg1"/>
                    </a:solidFill>
                    <a:cs typeface="+mn-ea"/>
                    <a:sym typeface="+mn-lt"/>
                  </a:rPr>
                  <a:t>chosen plant</a:t>
                </a:r>
              </a:p>
            </p:txBody>
          </p:sp>
          <p:sp>
            <p:nvSpPr>
              <p:cNvPr id="25" name="MH_SubTitle_1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5739200" y="2323638"/>
                <a:ext cx="668338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lnSpcReduction="100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 </a:t>
                </a:r>
                <a:r>
                  <a:rPr lang="en-US" altLang="zh-CN" sz="1600" b="1" kern="0" dirty="0">
                    <a:solidFill>
                      <a:schemeClr val="bg1"/>
                    </a:solidFill>
                    <a:cs typeface="+mn-ea"/>
                    <a:sym typeface="+mn-lt"/>
                  </a:rPr>
                  <a:t>gap</a:t>
                </a: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>
                <a:off x="6303800" y="1602278"/>
                <a:ext cx="240447" cy="504056"/>
                <a:chOff x="5754688" y="2816225"/>
                <a:chExt cx="254000" cy="1117600"/>
              </a:xfrm>
            </p:grpSpPr>
            <p:cxnSp>
              <p:nvCxnSpPr>
                <p:cNvPr id="27" name="MH_Other_3"/>
                <p:cNvCxnSpPr/>
                <p:nvPr>
                  <p:custDataLst>
                    <p:tags r:id="rId32"/>
                  </p:custDataLst>
                </p:nvPr>
              </p:nvCxnSpPr>
              <p:spPr bwMode="auto">
                <a:xfrm flipV="1">
                  <a:off x="5881688" y="2816225"/>
                  <a:ext cx="0" cy="111760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MH_Other_4"/>
                <p:cNvCxnSpPr/>
                <p:nvPr>
                  <p:custDataLst>
                    <p:tags r:id="rId33"/>
                  </p:custDataLst>
                </p:nvPr>
              </p:nvCxnSpPr>
              <p:spPr bwMode="auto">
                <a:xfrm>
                  <a:off x="5754688" y="2816225"/>
                  <a:ext cx="254000" cy="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9" name="MH_SubTitle_1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5755685" y="1222938"/>
                <a:ext cx="1336675" cy="327521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check</a:t>
                </a:r>
              </a:p>
            </p:txBody>
          </p:sp>
          <p:sp>
            <p:nvSpPr>
              <p:cNvPr id="30" name="MH_SubTitle_1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6437308" y="2347460"/>
                <a:ext cx="1336675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fontScale="925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 </a:t>
                </a:r>
                <a:r>
                  <a:rPr lang="en-US" altLang="zh-CN" sz="1600" b="1" kern="0" dirty="0">
                    <a:solidFill>
                      <a:schemeClr val="bg1"/>
                    </a:solidFill>
                    <a:cs typeface="+mn-ea"/>
                    <a:sym typeface="+mn-lt"/>
                  </a:rPr>
                  <a:t>chosen plant</a:t>
                </a:r>
              </a:p>
            </p:txBody>
          </p:sp>
          <p:sp>
            <p:nvSpPr>
              <p:cNvPr id="31" name="MH_SubTitle_1"/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6431454" y="3030352"/>
                <a:ext cx="1336675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lnSpcReduction="100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Operation i2</a:t>
                </a: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7873493" y="2097733"/>
                <a:ext cx="524380" cy="792088"/>
              </a:xfrm>
              <a:prstGeom prst="rect">
                <a:avLst/>
              </a:prstGeom>
              <a:solidFill>
                <a:srgbClr val="D863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MH_SubTitle_1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7801543" y="2313757"/>
                <a:ext cx="668338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lnSpcReduction="100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 </a:t>
                </a:r>
                <a:r>
                  <a:rPr lang="en-US" altLang="zh-CN" sz="1600" b="1" kern="0" dirty="0">
                    <a:solidFill>
                      <a:schemeClr val="bg1"/>
                    </a:solidFill>
                    <a:cs typeface="+mn-ea"/>
                    <a:sym typeface="+mn-lt"/>
                  </a:rPr>
                  <a:t>gap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8397873" y="2097886"/>
                <a:ext cx="524380" cy="792088"/>
              </a:xfrm>
              <a:prstGeom prst="rect">
                <a:avLst/>
              </a:prstGeom>
              <a:solidFill>
                <a:srgbClr val="8585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" name="MH_SubTitle_1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8216950" y="2331342"/>
                <a:ext cx="857584" cy="281062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 lnSpcReduction="10000"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cs typeface="+mn-ea"/>
                    <a:sym typeface="+mn-lt"/>
                  </a:rPr>
                  <a:t> </a:t>
                </a:r>
                <a:r>
                  <a:rPr lang="en-US" altLang="zh-CN" sz="1600" b="1" kern="0" dirty="0">
                    <a:solidFill>
                      <a:schemeClr val="bg1"/>
                    </a:solidFill>
                    <a:cs typeface="+mn-ea"/>
                    <a:sym typeface="+mn-lt"/>
                  </a:rPr>
                  <a:t>…</a:t>
                </a:r>
              </a:p>
            </p:txBody>
          </p:sp>
          <p:grpSp>
            <p:nvGrpSpPr>
              <p:cNvPr id="36" name="组合 35"/>
              <p:cNvGrpSpPr/>
              <p:nvPr/>
            </p:nvGrpSpPr>
            <p:grpSpPr>
              <a:xfrm>
                <a:off x="8257208" y="1576092"/>
                <a:ext cx="240447" cy="504056"/>
                <a:chOff x="5754688" y="2816225"/>
                <a:chExt cx="254000" cy="1117600"/>
              </a:xfrm>
            </p:grpSpPr>
            <p:cxnSp>
              <p:nvCxnSpPr>
                <p:cNvPr id="37" name="MH_Other_3"/>
                <p:cNvCxnSpPr/>
                <p:nvPr>
                  <p:custDataLst>
                    <p:tags r:id="rId30"/>
                  </p:custDataLst>
                </p:nvPr>
              </p:nvCxnSpPr>
              <p:spPr bwMode="auto">
                <a:xfrm flipV="1">
                  <a:off x="5881688" y="2816225"/>
                  <a:ext cx="0" cy="111760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MH_Other_4"/>
                <p:cNvCxnSpPr/>
                <p:nvPr>
                  <p:custDataLst>
                    <p:tags r:id="rId31"/>
                  </p:custDataLst>
                </p:nvPr>
              </p:nvCxnSpPr>
              <p:spPr bwMode="auto">
                <a:xfrm>
                  <a:off x="5754688" y="2816225"/>
                  <a:ext cx="254000" cy="0"/>
                </a:xfrm>
                <a:prstGeom prst="line">
                  <a:avLst/>
                </a:prstGeom>
                <a:ln>
                  <a:solidFill>
                    <a:srgbClr val="C0504D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MH_SubTitle_1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7709093" y="1196752"/>
                <a:ext cx="1336675" cy="327521"/>
              </a:xfrm>
              <a:prstGeom prst="rect">
                <a:avLst/>
              </a:prstGeom>
              <a:noFill/>
            </p:spPr>
            <p:txBody>
              <a:bodyPr lIns="0" tIns="0" rIns="0" bIns="0" anchor="b">
                <a:normAutofit/>
              </a:bodyPr>
              <a:lstStyle/>
              <a:p>
                <a:pPr algn="ctr">
                  <a:lnSpc>
                    <a:spcPct val="130000"/>
                  </a:lnSpc>
                  <a:defRPr/>
                </a:pPr>
                <a:r>
                  <a:rPr lang="en-US" altLang="zh-CN" sz="1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check</a:t>
                </a:r>
              </a:p>
            </p:txBody>
          </p:sp>
        </p:grpSp>
      </p:grpSp>
      <p:sp>
        <p:nvSpPr>
          <p:cNvPr id="41" name="MH_SubTitle_1"/>
          <p:cNvSpPr txBox="1"/>
          <p:nvPr>
            <p:custDataLst>
              <p:tags r:id="rId2"/>
            </p:custDataLst>
          </p:nvPr>
        </p:nvSpPr>
        <p:spPr>
          <a:xfrm>
            <a:off x="2454135" y="4584024"/>
            <a:ext cx="1430856" cy="1073150"/>
          </a:xfrm>
          <a:prstGeom prst="rect">
            <a:avLst/>
          </a:prstGeom>
          <a:noFill/>
        </p:spPr>
        <p:txBody>
          <a:bodyPr lIns="0" tIns="0" rIns="0" bIns="0" anchor="b">
            <a:normAutofit fontScale="92500"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Randomly choose another chip k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790950" y="3841159"/>
            <a:ext cx="5873619" cy="2088729"/>
            <a:chOff x="3576825" y="3572426"/>
            <a:chExt cx="5873619" cy="2088729"/>
          </a:xfrm>
        </p:grpSpPr>
        <p:sp>
          <p:nvSpPr>
            <p:cNvPr id="40" name="矩形 39"/>
            <p:cNvSpPr/>
            <p:nvPr/>
          </p:nvSpPr>
          <p:spPr>
            <a:xfrm>
              <a:off x="4244462" y="4455822"/>
              <a:ext cx="1418164" cy="792088"/>
            </a:xfrm>
            <a:prstGeom prst="rect">
              <a:avLst/>
            </a:prstGeom>
            <a:solidFill>
              <a:srgbClr val="8585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5662627" y="4455822"/>
              <a:ext cx="549094" cy="792088"/>
            </a:xfrm>
            <a:prstGeom prst="rect">
              <a:avLst/>
            </a:prstGeom>
            <a:solidFill>
              <a:srgbClr val="D86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矩形 42"/>
            <p:cNvSpPr/>
            <p:nvPr/>
          </p:nvSpPr>
          <p:spPr>
            <a:xfrm>
              <a:off x="6187005" y="4455822"/>
              <a:ext cx="2029943" cy="792088"/>
            </a:xfrm>
            <a:prstGeom prst="rect">
              <a:avLst/>
            </a:prstGeom>
            <a:solidFill>
              <a:srgbClr val="8585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4124940" y="3951766"/>
              <a:ext cx="240447" cy="504056"/>
              <a:chOff x="5754688" y="2816225"/>
              <a:chExt cx="254000" cy="1117600"/>
            </a:xfrm>
          </p:grpSpPr>
          <p:cxnSp>
            <p:nvCxnSpPr>
              <p:cNvPr id="45" name="MH_Other_3"/>
              <p:cNvCxnSpPr/>
              <p:nvPr>
                <p:custDataLst>
                  <p:tags r:id="rId18"/>
                </p:custDataLst>
              </p:nvPr>
            </p:nvCxnSpPr>
            <p:spPr bwMode="auto">
              <a:xfrm flipV="1">
                <a:off x="5881688" y="2816225"/>
                <a:ext cx="0" cy="111760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MH_Other_4"/>
              <p:cNvCxnSpPr/>
              <p:nvPr>
                <p:custDataLst>
                  <p:tags r:id="rId19"/>
                </p:custDataLst>
              </p:nvPr>
            </p:nvCxnSpPr>
            <p:spPr bwMode="auto">
              <a:xfrm>
                <a:off x="5754688" y="2816225"/>
                <a:ext cx="254000" cy="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MH_SubTitle_1"/>
            <p:cNvSpPr txBox="1"/>
            <p:nvPr>
              <p:custDataLst>
                <p:tags r:id="rId4"/>
              </p:custDataLst>
            </p:nvPr>
          </p:nvSpPr>
          <p:spPr>
            <a:xfrm>
              <a:off x="4365387" y="5380093"/>
              <a:ext cx="1336675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fontScale="925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Operation k1</a:t>
              </a:r>
            </a:p>
          </p:txBody>
        </p:sp>
        <p:sp>
          <p:nvSpPr>
            <p:cNvPr id="48" name="MH_SubTitle_1"/>
            <p:cNvSpPr txBox="1"/>
            <p:nvPr>
              <p:custDataLst>
                <p:tags r:id="rId5"/>
              </p:custDataLst>
            </p:nvPr>
          </p:nvSpPr>
          <p:spPr>
            <a:xfrm>
              <a:off x="3576825" y="3591726"/>
              <a:ext cx="1336675" cy="327521"/>
            </a:xfrm>
            <a:prstGeom prst="rect">
              <a:avLst/>
            </a:prstGeom>
            <a:noFill/>
          </p:spPr>
          <p:txBody>
            <a:bodyPr lIns="0" tIns="0" rIns="0" bIns="0" anchor="b">
              <a:norm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check </a:t>
              </a:r>
            </a:p>
          </p:txBody>
        </p:sp>
        <p:sp>
          <p:nvSpPr>
            <p:cNvPr id="49" name="MH_SubTitle_1"/>
            <p:cNvSpPr txBox="1"/>
            <p:nvPr>
              <p:custDataLst>
                <p:tags r:id="rId6"/>
              </p:custDataLst>
            </p:nvPr>
          </p:nvSpPr>
          <p:spPr>
            <a:xfrm>
              <a:off x="4276428" y="4711523"/>
              <a:ext cx="1336675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fontScale="925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 </a:t>
              </a:r>
              <a:r>
                <a:rPr lang="en-US" altLang="zh-CN" sz="1600" b="1" kern="0" dirty="0">
                  <a:solidFill>
                    <a:schemeClr val="bg1"/>
                  </a:solidFill>
                  <a:cs typeface="+mn-ea"/>
                  <a:sym typeface="+mn-lt"/>
                </a:rPr>
                <a:t>chosen plant</a:t>
              </a:r>
            </a:p>
          </p:txBody>
        </p:sp>
        <p:sp>
          <p:nvSpPr>
            <p:cNvPr id="50" name="MH_SubTitle_1"/>
            <p:cNvSpPr txBox="1"/>
            <p:nvPr>
              <p:custDataLst>
                <p:tags r:id="rId7"/>
              </p:custDataLst>
            </p:nvPr>
          </p:nvSpPr>
          <p:spPr>
            <a:xfrm>
              <a:off x="5567884" y="4689431"/>
              <a:ext cx="668338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lnSpcReduction="100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 </a:t>
              </a:r>
              <a:r>
                <a:rPr lang="en-US" altLang="zh-CN" sz="1600" b="1" kern="0" dirty="0">
                  <a:solidFill>
                    <a:schemeClr val="bg1"/>
                  </a:solidFill>
                  <a:cs typeface="+mn-ea"/>
                  <a:sym typeface="+mn-lt"/>
                </a:rPr>
                <a:t>gap</a:t>
              </a: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6063353" y="3951766"/>
              <a:ext cx="240447" cy="504056"/>
              <a:chOff x="5754688" y="2816225"/>
              <a:chExt cx="254000" cy="1117600"/>
            </a:xfrm>
          </p:grpSpPr>
          <p:cxnSp>
            <p:nvCxnSpPr>
              <p:cNvPr id="52" name="MH_Other_3"/>
              <p:cNvCxnSpPr/>
              <p:nvPr>
                <p:custDataLst>
                  <p:tags r:id="rId16"/>
                </p:custDataLst>
              </p:nvPr>
            </p:nvCxnSpPr>
            <p:spPr bwMode="auto">
              <a:xfrm flipV="1">
                <a:off x="5881688" y="2816225"/>
                <a:ext cx="0" cy="111760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MH_Other_4"/>
              <p:cNvCxnSpPr/>
              <p:nvPr>
                <p:custDataLst>
                  <p:tags r:id="rId17"/>
                </p:custDataLst>
              </p:nvPr>
            </p:nvCxnSpPr>
            <p:spPr bwMode="auto">
              <a:xfrm>
                <a:off x="5754688" y="2816225"/>
                <a:ext cx="254000" cy="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MH_SubTitle_1"/>
            <p:cNvSpPr txBox="1"/>
            <p:nvPr>
              <p:custDataLst>
                <p:tags r:id="rId8"/>
              </p:custDataLst>
            </p:nvPr>
          </p:nvSpPr>
          <p:spPr>
            <a:xfrm>
              <a:off x="5515238" y="3572426"/>
              <a:ext cx="1336675" cy="327521"/>
            </a:xfrm>
            <a:prstGeom prst="rect">
              <a:avLst/>
            </a:prstGeom>
            <a:noFill/>
          </p:spPr>
          <p:txBody>
            <a:bodyPr lIns="0" tIns="0" rIns="0" bIns="0" anchor="b">
              <a:norm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check</a:t>
              </a:r>
            </a:p>
          </p:txBody>
        </p:sp>
        <p:sp>
          <p:nvSpPr>
            <p:cNvPr id="55" name="MH_SubTitle_1"/>
            <p:cNvSpPr txBox="1"/>
            <p:nvPr>
              <p:custDataLst>
                <p:tags r:id="rId9"/>
              </p:custDataLst>
            </p:nvPr>
          </p:nvSpPr>
          <p:spPr>
            <a:xfrm>
              <a:off x="6483837" y="4673599"/>
              <a:ext cx="1336675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fontScale="925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 </a:t>
              </a:r>
              <a:r>
                <a:rPr lang="en-US" altLang="zh-CN" sz="1600" b="1" kern="0" dirty="0">
                  <a:solidFill>
                    <a:schemeClr val="bg1"/>
                  </a:solidFill>
                  <a:cs typeface="+mn-ea"/>
                  <a:sym typeface="+mn-lt"/>
                </a:rPr>
                <a:t>chosen plant</a:t>
              </a:r>
            </a:p>
          </p:txBody>
        </p:sp>
        <p:sp>
          <p:nvSpPr>
            <p:cNvPr id="56" name="MH_SubTitle_1"/>
            <p:cNvSpPr txBox="1"/>
            <p:nvPr>
              <p:custDataLst>
                <p:tags r:id="rId10"/>
              </p:custDataLst>
            </p:nvPr>
          </p:nvSpPr>
          <p:spPr>
            <a:xfrm>
              <a:off x="6544247" y="5325156"/>
              <a:ext cx="1336675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fontScale="925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Operation k2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8175864" y="4457728"/>
              <a:ext cx="624161" cy="792088"/>
            </a:xfrm>
            <a:prstGeom prst="rect">
              <a:avLst/>
            </a:prstGeom>
            <a:solidFill>
              <a:srgbClr val="D86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MH_SubTitle_1"/>
            <p:cNvSpPr txBox="1"/>
            <p:nvPr>
              <p:custDataLst>
                <p:tags r:id="rId11"/>
              </p:custDataLst>
            </p:nvPr>
          </p:nvSpPr>
          <p:spPr>
            <a:xfrm>
              <a:off x="8097417" y="4673599"/>
              <a:ext cx="668338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lnSpcReduction="100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 </a:t>
              </a:r>
              <a:r>
                <a:rPr lang="en-US" altLang="zh-CN" sz="1600" b="1" kern="0" dirty="0">
                  <a:solidFill>
                    <a:schemeClr val="bg1"/>
                  </a:solidFill>
                  <a:cs typeface="+mn-ea"/>
                  <a:sym typeface="+mn-lt"/>
                </a:rPr>
                <a:t>gap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8780470" y="4455822"/>
              <a:ext cx="524380" cy="792088"/>
            </a:xfrm>
            <a:prstGeom prst="rect">
              <a:avLst/>
            </a:prstGeom>
            <a:solidFill>
              <a:srgbClr val="8585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0" name="MH_SubTitle_1"/>
            <p:cNvSpPr txBox="1"/>
            <p:nvPr>
              <p:custDataLst>
                <p:tags r:id="rId12"/>
              </p:custDataLst>
            </p:nvPr>
          </p:nvSpPr>
          <p:spPr>
            <a:xfrm>
              <a:off x="8592860" y="4629383"/>
              <a:ext cx="857584" cy="281062"/>
            </a:xfrm>
            <a:prstGeom prst="rect">
              <a:avLst/>
            </a:prstGeom>
            <a:noFill/>
          </p:spPr>
          <p:txBody>
            <a:bodyPr lIns="0" tIns="0" rIns="0" bIns="0" anchor="b">
              <a:normAutofit lnSpcReduction="10000"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cs typeface="+mn-ea"/>
                  <a:sym typeface="+mn-lt"/>
                </a:rPr>
                <a:t> </a:t>
              </a:r>
              <a:r>
                <a:rPr lang="en-US" altLang="zh-CN" sz="1600" b="1" kern="0" dirty="0">
                  <a:solidFill>
                    <a:schemeClr val="bg1"/>
                  </a:solidFill>
                  <a:cs typeface="+mn-ea"/>
                  <a:sym typeface="+mn-lt"/>
                </a:rPr>
                <a:t>…</a:t>
              </a: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8671758" y="3951766"/>
              <a:ext cx="240447" cy="504056"/>
              <a:chOff x="5754688" y="2816225"/>
              <a:chExt cx="254000" cy="1117600"/>
            </a:xfrm>
          </p:grpSpPr>
          <p:cxnSp>
            <p:nvCxnSpPr>
              <p:cNvPr id="62" name="MH_Other_3"/>
              <p:cNvCxnSpPr/>
              <p:nvPr>
                <p:custDataLst>
                  <p:tags r:id="rId14"/>
                </p:custDataLst>
              </p:nvPr>
            </p:nvCxnSpPr>
            <p:spPr bwMode="auto">
              <a:xfrm flipV="1">
                <a:off x="5881688" y="2816225"/>
                <a:ext cx="0" cy="111760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MH_Other_4"/>
              <p:cNvCxnSpPr/>
              <p:nvPr>
                <p:custDataLst>
                  <p:tags r:id="rId15"/>
                </p:custDataLst>
              </p:nvPr>
            </p:nvCxnSpPr>
            <p:spPr bwMode="auto">
              <a:xfrm>
                <a:off x="5754688" y="2816225"/>
                <a:ext cx="254000" cy="0"/>
              </a:xfrm>
              <a:prstGeom prst="line">
                <a:avLst/>
              </a:prstGeom>
              <a:ln>
                <a:solidFill>
                  <a:srgbClr val="C0504D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8" name="MH_SubTitle_1"/>
            <p:cNvSpPr txBox="1"/>
            <p:nvPr>
              <p:custDataLst>
                <p:tags r:id="rId13"/>
              </p:custDataLst>
            </p:nvPr>
          </p:nvSpPr>
          <p:spPr>
            <a:xfrm>
              <a:off x="8238733" y="3598241"/>
              <a:ext cx="1054043" cy="327521"/>
            </a:xfrm>
            <a:prstGeom prst="rect">
              <a:avLst/>
            </a:prstGeom>
            <a:noFill/>
          </p:spPr>
          <p:txBody>
            <a:bodyPr lIns="0" tIns="0" rIns="0" bIns="0" anchor="b">
              <a:norm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check</a:t>
              </a:r>
            </a:p>
          </p:txBody>
        </p:sp>
      </p:grpSp>
      <p:sp>
        <p:nvSpPr>
          <p:cNvPr id="129" name="MH_SubTitle_1"/>
          <p:cNvSpPr txBox="1"/>
          <p:nvPr>
            <p:custDataLst>
              <p:tags r:id="rId3"/>
            </p:custDataLst>
          </p:nvPr>
        </p:nvSpPr>
        <p:spPr>
          <a:xfrm rot="5400000">
            <a:off x="6357318" y="6296471"/>
            <a:ext cx="857584" cy="281062"/>
          </a:xfrm>
          <a:prstGeom prst="rect">
            <a:avLst/>
          </a:prstGeom>
          <a:noFill/>
        </p:spPr>
        <p:txBody>
          <a:bodyPr lIns="0" tIns="0" rIns="0" bIns="0" anchor="b">
            <a:normAutofit lnSpcReduction="10000"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b="1" kern="0" dirty="0">
                <a:cs typeface="+mn-ea"/>
                <a:sym typeface="+mn-lt"/>
              </a:rPr>
              <a:t> …</a:t>
            </a:r>
          </a:p>
        </p:txBody>
      </p:sp>
      <p:grpSp>
        <p:nvGrpSpPr>
          <p:cNvPr id="2" name="组合 1"/>
          <p:cNvGrpSpPr/>
          <p:nvPr/>
        </p:nvGrpSpPr>
        <p:grpSpPr>
          <a:xfrm flipH="1">
            <a:off x="11639822" y="296059"/>
            <a:ext cx="777432" cy="871309"/>
            <a:chOff x="8415343" y="292006"/>
            <a:chExt cx="777432" cy="871309"/>
          </a:xfrm>
        </p:grpSpPr>
        <p:cxnSp>
          <p:nvCxnSpPr>
            <p:cNvPr id="6" name="直接连接符 5"/>
            <p:cNvCxnSpPr/>
            <p:nvPr/>
          </p:nvCxnSpPr>
          <p:spPr>
            <a:xfrm flipH="1">
              <a:off x="8415343" y="292006"/>
              <a:ext cx="777432" cy="653712"/>
            </a:xfrm>
            <a:prstGeom prst="line">
              <a:avLst/>
            </a:prstGeom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8551644" y="836459"/>
              <a:ext cx="388716" cy="3268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9119737" y="692696"/>
            <a:ext cx="22248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b="1" dirty="0">
                <a:cs typeface="+mn-ea"/>
                <a:sym typeface="+mn-lt"/>
              </a:rPr>
              <a:t>Target Analysis 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cs typeface="+mn-ea"/>
                <a:sym typeface="+mn-lt"/>
              </a:rPr>
              <a:t>5</a:t>
            </a:r>
            <a:endParaRPr lang="zh-CN" altLang="en-US" b="1" dirty="0">
              <a:solidFill>
                <a:srgbClr val="C00000"/>
              </a:solidFill>
              <a:cs typeface="+mn-ea"/>
              <a:sym typeface="+mn-lt"/>
            </a:endParaRPr>
          </a:p>
          <a:p>
            <a:pPr algn="r"/>
            <a:r>
              <a:rPr lang="en-US" altLang="zh-CN" b="1" dirty="0">
                <a:cs typeface="+mn-ea"/>
                <a:sym typeface="+mn-lt"/>
              </a:rPr>
              <a:t> </a:t>
            </a:r>
            <a:endParaRPr lang="zh-CN" altLang="en-US" b="1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9" name="左中括号 8"/>
          <p:cNvSpPr/>
          <p:nvPr/>
        </p:nvSpPr>
        <p:spPr>
          <a:xfrm flipH="1">
            <a:off x="11464547" y="610690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Rectangle 80">
            <a:extLst>
              <a:ext uri="{FF2B5EF4-FFF2-40B4-BE49-F238E27FC236}">
                <a16:creationId xmlns:a16="http://schemas.microsoft.com/office/drawing/2014/main" id="{93DD73CD-0A26-E33A-0DA2-CEE62D6D6BCC}"/>
              </a:ext>
            </a:extLst>
          </p:cNvPr>
          <p:cNvSpPr/>
          <p:nvPr/>
        </p:nvSpPr>
        <p:spPr>
          <a:xfrm>
            <a:off x="593180" y="694332"/>
            <a:ext cx="2385963" cy="652450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Simulation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889CE92A-D15F-60DA-EA60-21215546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1749" y="6356351"/>
            <a:ext cx="589143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98662" y="2708920"/>
            <a:ext cx="8528802" cy="3274176"/>
          </a:xfrm>
          <a:prstGeom prst="rect">
            <a:avLst/>
          </a:prstGeom>
          <a:ln w="3175">
            <a:noFill/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596" y="2606271"/>
            <a:ext cx="9532276" cy="355903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 flipH="1">
            <a:off x="11639822" y="296059"/>
            <a:ext cx="777432" cy="871309"/>
            <a:chOff x="8415343" y="292006"/>
            <a:chExt cx="777432" cy="871309"/>
          </a:xfrm>
        </p:grpSpPr>
        <p:cxnSp>
          <p:nvCxnSpPr>
            <p:cNvPr id="3" name="直接连接符 2"/>
            <p:cNvCxnSpPr/>
            <p:nvPr/>
          </p:nvCxnSpPr>
          <p:spPr>
            <a:xfrm flipH="1">
              <a:off x="8415343" y="292006"/>
              <a:ext cx="777432" cy="653712"/>
            </a:xfrm>
            <a:prstGeom prst="line">
              <a:avLst/>
            </a:prstGeom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 flipH="1">
              <a:off x="8551644" y="836459"/>
              <a:ext cx="388716" cy="3268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矩形 4"/>
          <p:cNvSpPr/>
          <p:nvPr/>
        </p:nvSpPr>
        <p:spPr>
          <a:xfrm>
            <a:off x="9119736" y="692696"/>
            <a:ext cx="2224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b="1" dirty="0">
                <a:cs typeface="+mn-ea"/>
                <a:sym typeface="+mn-lt"/>
              </a:rPr>
              <a:t>Target Analysis 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cs typeface="+mn-ea"/>
                <a:sym typeface="+mn-lt"/>
              </a:rPr>
              <a:t>5</a:t>
            </a:r>
            <a:endParaRPr lang="zh-CN" altLang="en-US" b="1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6" name="左中括号 5"/>
          <p:cNvSpPr/>
          <p:nvPr/>
        </p:nvSpPr>
        <p:spPr>
          <a:xfrm flipH="1">
            <a:off x="11464547" y="610690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Rectangle 80"/>
          <p:cNvSpPr/>
          <p:nvPr/>
        </p:nvSpPr>
        <p:spPr>
          <a:xfrm>
            <a:off x="1198662" y="1167368"/>
            <a:ext cx="4565662" cy="652450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Legal Plan Distribution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TextBox 10"/>
          <p:cNvSpPr txBox="1"/>
          <p:nvPr/>
        </p:nvSpPr>
        <p:spPr>
          <a:xfrm>
            <a:off x="1216596" y="1771613"/>
            <a:ext cx="7981315" cy="588138"/>
          </a:xfrm>
          <a:prstGeom prst="rect">
            <a:avLst/>
          </a:prstGeom>
          <a:noFill/>
        </p:spPr>
        <p:txBody>
          <a:bodyPr wrap="square" lIns="219419" tIns="109710" rIns="219419" bIns="10971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n-ea"/>
                <a:sym typeface="+mn-lt"/>
              </a:rPr>
              <a:t>Utilization of Kernel Density Estimation (KDE)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712D8E7-1FCA-C6CF-1851-C4B15BF56733}"/>
              </a:ext>
            </a:extLst>
          </p:cNvPr>
          <p:cNvCxnSpPr/>
          <p:nvPr/>
        </p:nvCxnSpPr>
        <p:spPr>
          <a:xfrm>
            <a:off x="1414686" y="1771613"/>
            <a:ext cx="43496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CA01D362-64D6-DCBF-CADB-07C48512C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3757" y="6356351"/>
            <a:ext cx="517135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21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502150" y="3851275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02150" y="87884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604504" y="2147667"/>
            <a:ext cx="3687215" cy="2719712"/>
            <a:chOff x="-1604504" y="2147667"/>
            <a:chExt cx="3687215" cy="2719712"/>
          </a:xfrm>
        </p:grpSpPr>
        <p:cxnSp>
          <p:nvCxnSpPr>
            <p:cNvPr id="34" name="直接连接符 33"/>
            <p:cNvCxnSpPr/>
            <p:nvPr/>
          </p:nvCxnSpPr>
          <p:spPr>
            <a:xfrm flipH="1">
              <a:off x="-1604504" y="2687623"/>
              <a:ext cx="2592288" cy="2179756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-509577" y="2147667"/>
              <a:ext cx="2592288" cy="2179756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10311837" y="1544376"/>
            <a:ext cx="3230037" cy="3097813"/>
            <a:chOff x="10311837" y="1544376"/>
            <a:chExt cx="3230037" cy="3097813"/>
          </a:xfrm>
        </p:grpSpPr>
        <p:cxnSp>
          <p:nvCxnSpPr>
            <p:cNvPr id="42" name="直接连接符 41"/>
            <p:cNvCxnSpPr/>
            <p:nvPr/>
          </p:nvCxnSpPr>
          <p:spPr>
            <a:xfrm flipH="1">
              <a:off x="10311837" y="2462433"/>
              <a:ext cx="2592288" cy="2179756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10949586" y="1544376"/>
              <a:ext cx="2592288" cy="2179756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矩形 4"/>
          <p:cNvSpPr/>
          <p:nvPr/>
        </p:nvSpPr>
        <p:spPr>
          <a:xfrm>
            <a:off x="4303395" y="75184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03395" y="3724275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01135" y="2620645"/>
            <a:ext cx="3723640" cy="1336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95049" y="2811462"/>
            <a:ext cx="6840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Thanks For Listening</a:t>
            </a:r>
            <a:endParaRPr lang="zh-CN" altLang="en-US" sz="4800" dirty="0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22428" y="1938655"/>
            <a:ext cx="2186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C00000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20</a:t>
            </a:r>
            <a:r>
              <a:rPr lang="en-US" altLang="zh-CN" sz="4800" dirty="0"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22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5376936" y="4327423"/>
            <a:ext cx="1276985" cy="405765"/>
            <a:chOff x="5306060" y="4327525"/>
            <a:chExt cx="1276985" cy="405765"/>
          </a:xfrm>
        </p:grpSpPr>
        <p:sp>
          <p:nvSpPr>
            <p:cNvPr id="17" name="矩形 16"/>
            <p:cNvSpPr/>
            <p:nvPr/>
          </p:nvSpPr>
          <p:spPr>
            <a:xfrm>
              <a:off x="5306060" y="432752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9084" y="4358952"/>
              <a:ext cx="11309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END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64430" y="1125220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64430" y="-105791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65675" y="-118491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65675" y="998220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3415" y="683895"/>
            <a:ext cx="3723640" cy="77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08763" y="1813997"/>
            <a:ext cx="1276985" cy="405765"/>
            <a:chOff x="5768340" y="1816735"/>
            <a:chExt cx="1276985" cy="405765"/>
          </a:xfrm>
        </p:grpSpPr>
        <p:sp>
          <p:nvSpPr>
            <p:cNvPr id="6" name="矩形 5"/>
            <p:cNvSpPr/>
            <p:nvPr/>
          </p:nvSpPr>
          <p:spPr>
            <a:xfrm>
              <a:off x="5768340" y="181673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47400" y="1851342"/>
              <a:ext cx="11309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cs typeface="+mn-ea"/>
                  <a:sym typeface="+mn-lt"/>
                </a:rPr>
                <a:t>START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618923" y="32882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9" name="TextBox 27"/>
          <p:cNvSpPr txBox="1"/>
          <p:nvPr/>
        </p:nvSpPr>
        <p:spPr>
          <a:xfrm>
            <a:off x="4359351" y="3864974"/>
            <a:ext cx="421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spc="300" dirty="0">
                <a:cs typeface="+mn-ea"/>
                <a:sym typeface="+mn-lt"/>
              </a:rPr>
              <a:t>Introduction</a:t>
            </a:r>
            <a:endParaRPr lang="zh-CN" altLang="en-US" sz="4400" b="1" spc="30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5266" y="3547502"/>
            <a:ext cx="388716" cy="32685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8132445" y="4594805"/>
            <a:ext cx="654557" cy="53433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7891570" y="3547502"/>
            <a:ext cx="388716" cy="3268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832159" y="4594805"/>
            <a:ext cx="654557" cy="53433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B74D4FBB-9266-91F7-E38D-B12312A8D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0"/>
          <p:cNvSpPr/>
          <p:nvPr/>
        </p:nvSpPr>
        <p:spPr>
          <a:xfrm>
            <a:off x="766613" y="2642406"/>
            <a:ext cx="2589352" cy="498562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What do we offer?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766614" y="3140969"/>
            <a:ext cx="4450727" cy="1476137"/>
          </a:xfrm>
          <a:prstGeom prst="rect">
            <a:avLst/>
          </a:prstGeom>
          <a:noFill/>
        </p:spPr>
        <p:txBody>
          <a:bodyPr wrap="square" lIns="219419" tIns="109710" rIns="219419" bIns="10971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Information of 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200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plants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Auto-test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for your decision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Convenient payment with bank account</a:t>
            </a:r>
            <a:endParaRPr lang="en-US" altLang="zh-CN" sz="1400" dirty="0"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946633" y="3140969"/>
            <a:ext cx="409068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80"/>
          <p:cNvSpPr/>
          <p:nvPr/>
        </p:nvSpPr>
        <p:spPr>
          <a:xfrm>
            <a:off x="766612" y="2635980"/>
            <a:ext cx="3142260" cy="498562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Is these your concerns?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766614" y="3140968"/>
            <a:ext cx="4450727" cy="1476137"/>
          </a:xfrm>
          <a:prstGeom prst="rect">
            <a:avLst/>
          </a:prstGeom>
          <a:noFill/>
        </p:spPr>
        <p:txBody>
          <a:bodyPr wrap="square" lIns="219419" tIns="109710" rIns="219419" bIns="10971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Information gap of plants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Waste of time and budget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Troubles in payment</a:t>
            </a:r>
            <a:endParaRPr lang="en-US" altLang="zh-CN" sz="1400" dirty="0"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cs typeface="+mn-ea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946633" y="3140968"/>
            <a:ext cx="409068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查看源图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838" y="820776"/>
            <a:ext cx="6968600" cy="522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947" y="433513"/>
            <a:ext cx="7425597" cy="577917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6D5F79-451E-E67F-B18C-EA2E6E83F4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3" t="12630" r="15397" b="12631"/>
          <a:stretch/>
        </p:blipFill>
        <p:spPr>
          <a:xfrm>
            <a:off x="6311230" y="1556792"/>
            <a:ext cx="4802100" cy="2952328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DB929F-FF49-F401-CEF4-B9E569A27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4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H_Title_1">
            <a:extLst>
              <a:ext uri="{FF2B5EF4-FFF2-40B4-BE49-F238E27FC236}">
                <a16:creationId xmlns:a16="http://schemas.microsoft.com/office/drawing/2014/main" id="{3ED9C31F-83A2-09C2-620B-4A73970E350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954" y="3692342"/>
            <a:ext cx="1767105" cy="426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504D"/>
                </a:solidFill>
                <a:latin typeface="+mn-lt"/>
                <a:ea typeface="+mn-ea"/>
                <a:cs typeface="+mn-ea"/>
                <a:sym typeface="+mn-lt"/>
              </a:rPr>
              <a:t>Customer</a:t>
            </a:r>
            <a:endParaRPr lang="zh-CN" altLang="en-US" sz="2400" dirty="0">
              <a:solidFill>
                <a:srgbClr val="C0504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MH_Other_13">
            <a:extLst>
              <a:ext uri="{FF2B5EF4-FFF2-40B4-BE49-F238E27FC236}">
                <a16:creationId xmlns:a16="http://schemas.microsoft.com/office/drawing/2014/main" id="{0E83FC1C-C735-C735-61EB-779A18B51832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695679" y="2714443"/>
            <a:ext cx="946150" cy="885825"/>
          </a:xfrm>
          <a:custGeom>
            <a:avLst/>
            <a:gdLst>
              <a:gd name="T0" fmla="*/ 2147483646 w 499"/>
              <a:gd name="T1" fmla="*/ 2147483646 h 467"/>
              <a:gd name="T2" fmla="*/ 2147483646 w 499"/>
              <a:gd name="T3" fmla="*/ 2147483646 h 467"/>
              <a:gd name="T4" fmla="*/ 2147483646 w 499"/>
              <a:gd name="T5" fmla="*/ 2147483646 h 467"/>
              <a:gd name="T6" fmla="*/ 2147483646 w 499"/>
              <a:gd name="T7" fmla="*/ 2147483646 h 467"/>
              <a:gd name="T8" fmla="*/ 2147483646 w 499"/>
              <a:gd name="T9" fmla="*/ 2147483646 h 467"/>
              <a:gd name="T10" fmla="*/ 2147483646 w 499"/>
              <a:gd name="T11" fmla="*/ 2147483646 h 467"/>
              <a:gd name="T12" fmla="*/ 2147483646 w 499"/>
              <a:gd name="T13" fmla="*/ 2147483646 h 467"/>
              <a:gd name="T14" fmla="*/ 2147483646 w 499"/>
              <a:gd name="T15" fmla="*/ 2147483646 h 467"/>
              <a:gd name="T16" fmla="*/ 2147483646 w 499"/>
              <a:gd name="T17" fmla="*/ 2147483646 h 467"/>
              <a:gd name="T18" fmla="*/ 2147483646 w 499"/>
              <a:gd name="T19" fmla="*/ 2147483646 h 467"/>
              <a:gd name="T20" fmla="*/ 2147483646 w 499"/>
              <a:gd name="T21" fmla="*/ 2147483646 h 467"/>
              <a:gd name="T22" fmla="*/ 2147483646 w 499"/>
              <a:gd name="T23" fmla="*/ 2147483646 h 467"/>
              <a:gd name="T24" fmla="*/ 2147483646 w 499"/>
              <a:gd name="T25" fmla="*/ 0 h 467"/>
              <a:gd name="T26" fmla="*/ 2147483646 w 499"/>
              <a:gd name="T27" fmla="*/ 2147483646 h 467"/>
              <a:gd name="T28" fmla="*/ 2147483646 w 499"/>
              <a:gd name="T29" fmla="*/ 2147483646 h 467"/>
              <a:gd name="T30" fmla="*/ 2147483646 w 499"/>
              <a:gd name="T31" fmla="*/ 2147483646 h 467"/>
              <a:gd name="T32" fmla="*/ 2147483646 w 499"/>
              <a:gd name="T33" fmla="*/ 2147483646 h 467"/>
              <a:gd name="T34" fmla="*/ 2147483646 w 499"/>
              <a:gd name="T35" fmla="*/ 2147483646 h 467"/>
              <a:gd name="T36" fmla="*/ 2147483646 w 499"/>
              <a:gd name="T37" fmla="*/ 2147483646 h 467"/>
              <a:gd name="T38" fmla="*/ 2147483646 w 499"/>
              <a:gd name="T39" fmla="*/ 2147483646 h 467"/>
              <a:gd name="T40" fmla="*/ 2147483646 w 499"/>
              <a:gd name="T41" fmla="*/ 2147483646 h 467"/>
              <a:gd name="T42" fmla="*/ 2147483646 w 499"/>
              <a:gd name="T43" fmla="*/ 2147483646 h 467"/>
              <a:gd name="T44" fmla="*/ 2147483646 w 499"/>
              <a:gd name="T45" fmla="*/ 2147483646 h 467"/>
              <a:gd name="T46" fmla="*/ 2147483646 w 499"/>
              <a:gd name="T47" fmla="*/ 2147483646 h 467"/>
              <a:gd name="T48" fmla="*/ 2147483646 w 499"/>
              <a:gd name="T49" fmla="*/ 2147483646 h 467"/>
              <a:gd name="T50" fmla="*/ 2147483646 w 499"/>
              <a:gd name="T51" fmla="*/ 2147483646 h 467"/>
              <a:gd name="T52" fmla="*/ 2147483646 w 499"/>
              <a:gd name="T53" fmla="*/ 2147483646 h 467"/>
              <a:gd name="T54" fmla="*/ 2147483646 w 499"/>
              <a:gd name="T55" fmla="*/ 2147483646 h 467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499" h="467">
                <a:moveTo>
                  <a:pt x="9" y="467"/>
                </a:moveTo>
                <a:cubicBezTo>
                  <a:pt x="9" y="467"/>
                  <a:pt x="0" y="395"/>
                  <a:pt x="16" y="354"/>
                </a:cubicBezTo>
                <a:cubicBezTo>
                  <a:pt x="32" y="312"/>
                  <a:pt x="42" y="303"/>
                  <a:pt x="91" y="296"/>
                </a:cubicBezTo>
                <a:cubicBezTo>
                  <a:pt x="141" y="289"/>
                  <a:pt x="168" y="269"/>
                  <a:pt x="174" y="263"/>
                </a:cubicBezTo>
                <a:cubicBezTo>
                  <a:pt x="181" y="257"/>
                  <a:pt x="192" y="250"/>
                  <a:pt x="199" y="247"/>
                </a:cubicBezTo>
                <a:cubicBezTo>
                  <a:pt x="199" y="247"/>
                  <a:pt x="197" y="197"/>
                  <a:pt x="173" y="168"/>
                </a:cubicBezTo>
                <a:cubicBezTo>
                  <a:pt x="173" y="168"/>
                  <a:pt x="164" y="165"/>
                  <a:pt x="162" y="158"/>
                </a:cubicBezTo>
                <a:cubicBezTo>
                  <a:pt x="161" y="152"/>
                  <a:pt x="156" y="123"/>
                  <a:pt x="163" y="110"/>
                </a:cubicBezTo>
                <a:cubicBezTo>
                  <a:pt x="163" y="110"/>
                  <a:pt x="167" y="105"/>
                  <a:pt x="167" y="101"/>
                </a:cubicBezTo>
                <a:cubicBezTo>
                  <a:pt x="166" y="96"/>
                  <a:pt x="161" y="60"/>
                  <a:pt x="194" y="30"/>
                </a:cubicBezTo>
                <a:cubicBezTo>
                  <a:pt x="194" y="30"/>
                  <a:pt x="203" y="15"/>
                  <a:pt x="180" y="12"/>
                </a:cubicBezTo>
                <a:cubicBezTo>
                  <a:pt x="180" y="12"/>
                  <a:pt x="191" y="7"/>
                  <a:pt x="207" y="15"/>
                </a:cubicBezTo>
                <a:cubicBezTo>
                  <a:pt x="207" y="15"/>
                  <a:pt x="200" y="5"/>
                  <a:pt x="211" y="0"/>
                </a:cubicBezTo>
                <a:cubicBezTo>
                  <a:pt x="211" y="0"/>
                  <a:pt x="206" y="15"/>
                  <a:pt x="223" y="10"/>
                </a:cubicBezTo>
                <a:cubicBezTo>
                  <a:pt x="241" y="5"/>
                  <a:pt x="265" y="0"/>
                  <a:pt x="281" y="6"/>
                </a:cubicBezTo>
                <a:cubicBezTo>
                  <a:pt x="297" y="12"/>
                  <a:pt x="301" y="21"/>
                  <a:pt x="322" y="22"/>
                </a:cubicBezTo>
                <a:cubicBezTo>
                  <a:pt x="343" y="23"/>
                  <a:pt x="350" y="50"/>
                  <a:pt x="351" y="60"/>
                </a:cubicBezTo>
                <a:cubicBezTo>
                  <a:pt x="351" y="69"/>
                  <a:pt x="350" y="110"/>
                  <a:pt x="354" y="115"/>
                </a:cubicBezTo>
                <a:cubicBezTo>
                  <a:pt x="358" y="121"/>
                  <a:pt x="359" y="125"/>
                  <a:pt x="358" y="134"/>
                </a:cubicBezTo>
                <a:cubicBezTo>
                  <a:pt x="356" y="144"/>
                  <a:pt x="349" y="169"/>
                  <a:pt x="344" y="170"/>
                </a:cubicBezTo>
                <a:cubicBezTo>
                  <a:pt x="340" y="170"/>
                  <a:pt x="336" y="174"/>
                  <a:pt x="336" y="175"/>
                </a:cubicBezTo>
                <a:cubicBezTo>
                  <a:pt x="336" y="177"/>
                  <a:pt x="323" y="212"/>
                  <a:pt x="323" y="224"/>
                </a:cubicBezTo>
                <a:cubicBezTo>
                  <a:pt x="324" y="236"/>
                  <a:pt x="324" y="250"/>
                  <a:pt x="334" y="253"/>
                </a:cubicBezTo>
                <a:cubicBezTo>
                  <a:pt x="343" y="256"/>
                  <a:pt x="356" y="273"/>
                  <a:pt x="363" y="281"/>
                </a:cubicBezTo>
                <a:cubicBezTo>
                  <a:pt x="371" y="289"/>
                  <a:pt x="416" y="299"/>
                  <a:pt x="437" y="309"/>
                </a:cubicBezTo>
                <a:cubicBezTo>
                  <a:pt x="457" y="318"/>
                  <a:pt x="465" y="317"/>
                  <a:pt x="477" y="357"/>
                </a:cubicBezTo>
                <a:cubicBezTo>
                  <a:pt x="489" y="397"/>
                  <a:pt x="499" y="438"/>
                  <a:pt x="499" y="467"/>
                </a:cubicBezTo>
                <a:lnTo>
                  <a:pt x="9" y="467"/>
                </a:lnTo>
                <a:close/>
              </a:path>
            </a:pathLst>
          </a:custGeom>
          <a:solidFill>
            <a:srgbClr val="C0504D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FF51D3-CF52-DAB7-7E53-92A510593C6F}"/>
              </a:ext>
            </a:extLst>
          </p:cNvPr>
          <p:cNvSpPr txBox="1"/>
          <p:nvPr/>
        </p:nvSpPr>
        <p:spPr>
          <a:xfrm>
            <a:off x="1640182" y="2600600"/>
            <a:ext cx="95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Order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4B580A6-CD12-570B-CAAA-B2E61BA5C9CD}"/>
              </a:ext>
            </a:extLst>
          </p:cNvPr>
          <p:cNvSpPr txBox="1"/>
          <p:nvPr/>
        </p:nvSpPr>
        <p:spPr>
          <a:xfrm>
            <a:off x="4961982" y="2969932"/>
            <a:ext cx="102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Check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20CE80B-5301-3460-C672-96886A042229}"/>
              </a:ext>
            </a:extLst>
          </p:cNvPr>
          <p:cNvSpPr txBox="1"/>
          <p:nvPr/>
        </p:nvSpPr>
        <p:spPr>
          <a:xfrm>
            <a:off x="5118120" y="3855432"/>
            <a:ext cx="910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Show score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B3FBE95-1D85-9474-1143-6A476A2D0EDF}"/>
              </a:ext>
            </a:extLst>
          </p:cNvPr>
          <p:cNvSpPr txBox="1"/>
          <p:nvPr/>
        </p:nvSpPr>
        <p:spPr>
          <a:xfrm>
            <a:off x="7697231" y="4200301"/>
            <a:ext cx="1134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1DEEE2E-1B83-F707-0003-85BACFA8B0F8}"/>
              </a:ext>
            </a:extLst>
          </p:cNvPr>
          <p:cNvSpPr txBox="1"/>
          <p:nvPr/>
        </p:nvSpPr>
        <p:spPr>
          <a:xfrm>
            <a:off x="9218363" y="3795686"/>
            <a:ext cx="1030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Return score</a:t>
            </a:r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8B232190-6463-77DF-7102-3C8B53C09C42}"/>
              </a:ext>
            </a:extLst>
          </p:cNvPr>
          <p:cNvSpPr/>
          <p:nvPr/>
        </p:nvSpPr>
        <p:spPr>
          <a:xfrm>
            <a:off x="3048234" y="1737943"/>
            <a:ext cx="1650054" cy="1639475"/>
          </a:xfrm>
          <a:prstGeom prst="ellipse">
            <a:avLst/>
          </a:prstGeom>
          <a:solidFill>
            <a:srgbClr val="C0504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Front-end</a:t>
            </a:r>
            <a:endParaRPr lang="zh-CN" altLang="en-US" dirty="0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D0FF79F5-80E1-6E54-B034-05A87B648696}"/>
              </a:ext>
            </a:extLst>
          </p:cNvPr>
          <p:cNvSpPr/>
          <p:nvPr/>
        </p:nvSpPr>
        <p:spPr>
          <a:xfrm>
            <a:off x="6242105" y="4178598"/>
            <a:ext cx="1368152" cy="1393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Back-end</a:t>
            </a:r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4DB217F6-9044-AF39-CB46-BC09B7938DE8}"/>
              </a:ext>
            </a:extLst>
          </p:cNvPr>
          <p:cNvSpPr/>
          <p:nvPr/>
        </p:nvSpPr>
        <p:spPr>
          <a:xfrm>
            <a:off x="9971127" y="2190344"/>
            <a:ext cx="1897737" cy="1928508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Analysis</a:t>
            </a:r>
            <a:endParaRPr lang="zh-CN" altLang="en-US" dirty="0"/>
          </a:p>
        </p:txBody>
      </p:sp>
      <p:cxnSp>
        <p:nvCxnSpPr>
          <p:cNvPr id="61" name="连接符: 曲线 60">
            <a:extLst>
              <a:ext uri="{FF2B5EF4-FFF2-40B4-BE49-F238E27FC236}">
                <a16:creationId xmlns:a16="http://schemas.microsoft.com/office/drawing/2014/main" id="{720BF64A-6BEB-2291-3342-C85E7A40AB0A}"/>
              </a:ext>
            </a:extLst>
          </p:cNvPr>
          <p:cNvCxnSpPr>
            <a:cxnSpLocks/>
          </p:cNvCxnSpPr>
          <p:nvPr/>
        </p:nvCxnSpPr>
        <p:spPr>
          <a:xfrm flipV="1">
            <a:off x="1843137" y="2557680"/>
            <a:ext cx="1073594" cy="871320"/>
          </a:xfrm>
          <a:prstGeom prst="curvedConnector3">
            <a:avLst>
              <a:gd name="adj1" fmla="val 50000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A95E3E48-023A-BBD5-BC76-EEAEDA4215F2}"/>
              </a:ext>
            </a:extLst>
          </p:cNvPr>
          <p:cNvCxnSpPr/>
          <p:nvPr/>
        </p:nvCxnSpPr>
        <p:spPr>
          <a:xfrm rot="16200000" flipH="1">
            <a:off x="4748665" y="2947493"/>
            <a:ext cx="1493093" cy="1440160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8" name="连接符: 曲线 2047">
            <a:extLst>
              <a:ext uri="{FF2B5EF4-FFF2-40B4-BE49-F238E27FC236}">
                <a16:creationId xmlns:a16="http://schemas.microsoft.com/office/drawing/2014/main" id="{A60C2098-9E92-6424-F446-7BAB43E7FEAA}"/>
              </a:ext>
            </a:extLst>
          </p:cNvPr>
          <p:cNvCxnSpPr>
            <a:cxnSpLocks/>
          </p:cNvCxnSpPr>
          <p:nvPr/>
        </p:nvCxnSpPr>
        <p:spPr>
          <a:xfrm flipV="1">
            <a:off x="7823398" y="3377420"/>
            <a:ext cx="2016226" cy="1707764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1611FF60-2056-A431-BCFF-27CBE6A422E2}"/>
              </a:ext>
            </a:extLst>
          </p:cNvPr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9721486-8BE5-1D08-8629-EA16E0D3A0AD}"/>
              </a:ext>
            </a:extLst>
          </p:cNvPr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4FB6BE3F-AA3E-41DA-8A0E-1C2721FEB435}"/>
              </a:ext>
            </a:extLst>
          </p:cNvPr>
          <p:cNvSpPr/>
          <p:nvPr/>
        </p:nvSpPr>
        <p:spPr>
          <a:xfrm>
            <a:off x="797911" y="611912"/>
            <a:ext cx="408622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b="1" dirty="0">
                <a:solidFill>
                  <a:srgbClr val="C0504D"/>
                </a:solidFill>
                <a:cs typeface="+mn-ea"/>
                <a:sym typeface="+mn-lt"/>
              </a:rPr>
              <a:t>1 </a:t>
            </a:r>
            <a:r>
              <a:rPr lang="en-US" altLang="zh-CN" b="1" dirty="0">
                <a:cs typeface="+mn-ea"/>
                <a:sym typeface="+mn-lt"/>
              </a:rPr>
              <a:t>  Data Flow – Check the desicion</a:t>
            </a:r>
          </a:p>
        </p:txBody>
      </p:sp>
      <p:sp>
        <p:nvSpPr>
          <p:cNvPr id="58" name="左中括号 57">
            <a:extLst>
              <a:ext uri="{FF2B5EF4-FFF2-40B4-BE49-F238E27FC236}">
                <a16:creationId xmlns:a16="http://schemas.microsoft.com/office/drawing/2014/main" id="{F055E5F5-6627-6D20-7332-4FC22F3DD356}"/>
              </a:ext>
            </a:extLst>
          </p:cNvPr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5F970B6-2A0C-A7C2-0C38-494FBAEA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414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H_Title_1">
            <a:extLst>
              <a:ext uri="{FF2B5EF4-FFF2-40B4-BE49-F238E27FC236}">
                <a16:creationId xmlns:a16="http://schemas.microsoft.com/office/drawing/2014/main" id="{3ED9C31F-83A2-09C2-620B-4A73970E350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954" y="3692342"/>
            <a:ext cx="1767105" cy="426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504D"/>
                </a:solidFill>
                <a:latin typeface="+mn-lt"/>
                <a:ea typeface="+mn-ea"/>
                <a:cs typeface="+mn-ea"/>
                <a:sym typeface="+mn-lt"/>
              </a:rPr>
              <a:t>Customer</a:t>
            </a:r>
            <a:endParaRPr lang="zh-CN" altLang="en-US" sz="2400" dirty="0">
              <a:solidFill>
                <a:srgbClr val="C0504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MH_Other_13">
            <a:extLst>
              <a:ext uri="{FF2B5EF4-FFF2-40B4-BE49-F238E27FC236}">
                <a16:creationId xmlns:a16="http://schemas.microsoft.com/office/drawing/2014/main" id="{0E83FC1C-C735-C735-61EB-779A18B51832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695679" y="2714443"/>
            <a:ext cx="946150" cy="885825"/>
          </a:xfrm>
          <a:custGeom>
            <a:avLst/>
            <a:gdLst>
              <a:gd name="T0" fmla="*/ 2147483646 w 499"/>
              <a:gd name="T1" fmla="*/ 2147483646 h 467"/>
              <a:gd name="T2" fmla="*/ 2147483646 w 499"/>
              <a:gd name="T3" fmla="*/ 2147483646 h 467"/>
              <a:gd name="T4" fmla="*/ 2147483646 w 499"/>
              <a:gd name="T5" fmla="*/ 2147483646 h 467"/>
              <a:gd name="T6" fmla="*/ 2147483646 w 499"/>
              <a:gd name="T7" fmla="*/ 2147483646 h 467"/>
              <a:gd name="T8" fmla="*/ 2147483646 w 499"/>
              <a:gd name="T9" fmla="*/ 2147483646 h 467"/>
              <a:gd name="T10" fmla="*/ 2147483646 w 499"/>
              <a:gd name="T11" fmla="*/ 2147483646 h 467"/>
              <a:gd name="T12" fmla="*/ 2147483646 w 499"/>
              <a:gd name="T13" fmla="*/ 2147483646 h 467"/>
              <a:gd name="T14" fmla="*/ 2147483646 w 499"/>
              <a:gd name="T15" fmla="*/ 2147483646 h 467"/>
              <a:gd name="T16" fmla="*/ 2147483646 w 499"/>
              <a:gd name="T17" fmla="*/ 2147483646 h 467"/>
              <a:gd name="T18" fmla="*/ 2147483646 w 499"/>
              <a:gd name="T19" fmla="*/ 2147483646 h 467"/>
              <a:gd name="T20" fmla="*/ 2147483646 w 499"/>
              <a:gd name="T21" fmla="*/ 2147483646 h 467"/>
              <a:gd name="T22" fmla="*/ 2147483646 w 499"/>
              <a:gd name="T23" fmla="*/ 2147483646 h 467"/>
              <a:gd name="T24" fmla="*/ 2147483646 w 499"/>
              <a:gd name="T25" fmla="*/ 0 h 467"/>
              <a:gd name="T26" fmla="*/ 2147483646 w 499"/>
              <a:gd name="T27" fmla="*/ 2147483646 h 467"/>
              <a:gd name="T28" fmla="*/ 2147483646 w 499"/>
              <a:gd name="T29" fmla="*/ 2147483646 h 467"/>
              <a:gd name="T30" fmla="*/ 2147483646 w 499"/>
              <a:gd name="T31" fmla="*/ 2147483646 h 467"/>
              <a:gd name="T32" fmla="*/ 2147483646 w 499"/>
              <a:gd name="T33" fmla="*/ 2147483646 h 467"/>
              <a:gd name="T34" fmla="*/ 2147483646 w 499"/>
              <a:gd name="T35" fmla="*/ 2147483646 h 467"/>
              <a:gd name="T36" fmla="*/ 2147483646 w 499"/>
              <a:gd name="T37" fmla="*/ 2147483646 h 467"/>
              <a:gd name="T38" fmla="*/ 2147483646 w 499"/>
              <a:gd name="T39" fmla="*/ 2147483646 h 467"/>
              <a:gd name="T40" fmla="*/ 2147483646 w 499"/>
              <a:gd name="T41" fmla="*/ 2147483646 h 467"/>
              <a:gd name="T42" fmla="*/ 2147483646 w 499"/>
              <a:gd name="T43" fmla="*/ 2147483646 h 467"/>
              <a:gd name="T44" fmla="*/ 2147483646 w 499"/>
              <a:gd name="T45" fmla="*/ 2147483646 h 467"/>
              <a:gd name="T46" fmla="*/ 2147483646 w 499"/>
              <a:gd name="T47" fmla="*/ 2147483646 h 467"/>
              <a:gd name="T48" fmla="*/ 2147483646 w 499"/>
              <a:gd name="T49" fmla="*/ 2147483646 h 467"/>
              <a:gd name="T50" fmla="*/ 2147483646 w 499"/>
              <a:gd name="T51" fmla="*/ 2147483646 h 467"/>
              <a:gd name="T52" fmla="*/ 2147483646 w 499"/>
              <a:gd name="T53" fmla="*/ 2147483646 h 467"/>
              <a:gd name="T54" fmla="*/ 2147483646 w 499"/>
              <a:gd name="T55" fmla="*/ 2147483646 h 467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499" h="467">
                <a:moveTo>
                  <a:pt x="9" y="467"/>
                </a:moveTo>
                <a:cubicBezTo>
                  <a:pt x="9" y="467"/>
                  <a:pt x="0" y="395"/>
                  <a:pt x="16" y="354"/>
                </a:cubicBezTo>
                <a:cubicBezTo>
                  <a:pt x="32" y="312"/>
                  <a:pt x="42" y="303"/>
                  <a:pt x="91" y="296"/>
                </a:cubicBezTo>
                <a:cubicBezTo>
                  <a:pt x="141" y="289"/>
                  <a:pt x="168" y="269"/>
                  <a:pt x="174" y="263"/>
                </a:cubicBezTo>
                <a:cubicBezTo>
                  <a:pt x="181" y="257"/>
                  <a:pt x="192" y="250"/>
                  <a:pt x="199" y="247"/>
                </a:cubicBezTo>
                <a:cubicBezTo>
                  <a:pt x="199" y="247"/>
                  <a:pt x="197" y="197"/>
                  <a:pt x="173" y="168"/>
                </a:cubicBezTo>
                <a:cubicBezTo>
                  <a:pt x="173" y="168"/>
                  <a:pt x="164" y="165"/>
                  <a:pt x="162" y="158"/>
                </a:cubicBezTo>
                <a:cubicBezTo>
                  <a:pt x="161" y="152"/>
                  <a:pt x="156" y="123"/>
                  <a:pt x="163" y="110"/>
                </a:cubicBezTo>
                <a:cubicBezTo>
                  <a:pt x="163" y="110"/>
                  <a:pt x="167" y="105"/>
                  <a:pt x="167" y="101"/>
                </a:cubicBezTo>
                <a:cubicBezTo>
                  <a:pt x="166" y="96"/>
                  <a:pt x="161" y="60"/>
                  <a:pt x="194" y="30"/>
                </a:cubicBezTo>
                <a:cubicBezTo>
                  <a:pt x="194" y="30"/>
                  <a:pt x="203" y="15"/>
                  <a:pt x="180" y="12"/>
                </a:cubicBezTo>
                <a:cubicBezTo>
                  <a:pt x="180" y="12"/>
                  <a:pt x="191" y="7"/>
                  <a:pt x="207" y="15"/>
                </a:cubicBezTo>
                <a:cubicBezTo>
                  <a:pt x="207" y="15"/>
                  <a:pt x="200" y="5"/>
                  <a:pt x="211" y="0"/>
                </a:cubicBezTo>
                <a:cubicBezTo>
                  <a:pt x="211" y="0"/>
                  <a:pt x="206" y="15"/>
                  <a:pt x="223" y="10"/>
                </a:cubicBezTo>
                <a:cubicBezTo>
                  <a:pt x="241" y="5"/>
                  <a:pt x="265" y="0"/>
                  <a:pt x="281" y="6"/>
                </a:cubicBezTo>
                <a:cubicBezTo>
                  <a:pt x="297" y="12"/>
                  <a:pt x="301" y="21"/>
                  <a:pt x="322" y="22"/>
                </a:cubicBezTo>
                <a:cubicBezTo>
                  <a:pt x="343" y="23"/>
                  <a:pt x="350" y="50"/>
                  <a:pt x="351" y="60"/>
                </a:cubicBezTo>
                <a:cubicBezTo>
                  <a:pt x="351" y="69"/>
                  <a:pt x="350" y="110"/>
                  <a:pt x="354" y="115"/>
                </a:cubicBezTo>
                <a:cubicBezTo>
                  <a:pt x="358" y="121"/>
                  <a:pt x="359" y="125"/>
                  <a:pt x="358" y="134"/>
                </a:cubicBezTo>
                <a:cubicBezTo>
                  <a:pt x="356" y="144"/>
                  <a:pt x="349" y="169"/>
                  <a:pt x="344" y="170"/>
                </a:cubicBezTo>
                <a:cubicBezTo>
                  <a:pt x="340" y="170"/>
                  <a:pt x="336" y="174"/>
                  <a:pt x="336" y="175"/>
                </a:cubicBezTo>
                <a:cubicBezTo>
                  <a:pt x="336" y="177"/>
                  <a:pt x="323" y="212"/>
                  <a:pt x="323" y="224"/>
                </a:cubicBezTo>
                <a:cubicBezTo>
                  <a:pt x="324" y="236"/>
                  <a:pt x="324" y="250"/>
                  <a:pt x="334" y="253"/>
                </a:cubicBezTo>
                <a:cubicBezTo>
                  <a:pt x="343" y="256"/>
                  <a:pt x="356" y="273"/>
                  <a:pt x="363" y="281"/>
                </a:cubicBezTo>
                <a:cubicBezTo>
                  <a:pt x="371" y="289"/>
                  <a:pt x="416" y="299"/>
                  <a:pt x="437" y="309"/>
                </a:cubicBezTo>
                <a:cubicBezTo>
                  <a:pt x="457" y="318"/>
                  <a:pt x="465" y="317"/>
                  <a:pt x="477" y="357"/>
                </a:cubicBezTo>
                <a:cubicBezTo>
                  <a:pt x="489" y="397"/>
                  <a:pt x="499" y="438"/>
                  <a:pt x="499" y="467"/>
                </a:cubicBezTo>
                <a:lnTo>
                  <a:pt x="9" y="467"/>
                </a:lnTo>
                <a:close/>
              </a:path>
            </a:pathLst>
          </a:custGeom>
          <a:solidFill>
            <a:srgbClr val="C0504D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FF51D3-CF52-DAB7-7E53-92A510593C6F}"/>
              </a:ext>
            </a:extLst>
          </p:cNvPr>
          <p:cNvSpPr txBox="1"/>
          <p:nvPr/>
        </p:nvSpPr>
        <p:spPr>
          <a:xfrm>
            <a:off x="1613323" y="2294338"/>
            <a:ext cx="957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Status</a:t>
            </a:r>
          </a:p>
          <a:p>
            <a:r>
              <a:rPr lang="en-US" altLang="zh-CN" dirty="0"/>
              <a:t>check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4B580A6-CD12-570B-CAAA-B2E61BA5C9CD}"/>
              </a:ext>
            </a:extLst>
          </p:cNvPr>
          <p:cNvSpPr txBox="1"/>
          <p:nvPr/>
        </p:nvSpPr>
        <p:spPr>
          <a:xfrm>
            <a:off x="5138857" y="2782669"/>
            <a:ext cx="1025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Get request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20CE80B-5301-3460-C672-96886A042229}"/>
              </a:ext>
            </a:extLst>
          </p:cNvPr>
          <p:cNvSpPr txBox="1"/>
          <p:nvPr/>
        </p:nvSpPr>
        <p:spPr>
          <a:xfrm>
            <a:off x="5118120" y="3855432"/>
            <a:ext cx="910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Show status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B3FBE95-1D85-9474-1143-6A476A2D0EDF}"/>
              </a:ext>
            </a:extLst>
          </p:cNvPr>
          <p:cNvSpPr txBox="1"/>
          <p:nvPr/>
        </p:nvSpPr>
        <p:spPr>
          <a:xfrm>
            <a:off x="7747401" y="3990984"/>
            <a:ext cx="1134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MySql</a:t>
            </a:r>
            <a:r>
              <a:rPr lang="en-US" altLang="zh-CN" sz="1600" dirty="0"/>
              <a:t> check</a:t>
            </a:r>
            <a:endParaRPr lang="zh-CN" altLang="en-US" sz="1600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1DEEE2E-1B83-F707-0003-85BACFA8B0F8}"/>
              </a:ext>
            </a:extLst>
          </p:cNvPr>
          <p:cNvSpPr txBox="1"/>
          <p:nvPr/>
        </p:nvSpPr>
        <p:spPr>
          <a:xfrm>
            <a:off x="9094822" y="3988782"/>
            <a:ext cx="1030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Return status</a:t>
            </a:r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8B232190-6463-77DF-7102-3C8B53C09C42}"/>
              </a:ext>
            </a:extLst>
          </p:cNvPr>
          <p:cNvSpPr/>
          <p:nvPr/>
        </p:nvSpPr>
        <p:spPr>
          <a:xfrm>
            <a:off x="3048234" y="1737943"/>
            <a:ext cx="1650054" cy="1639475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Front-end</a:t>
            </a:r>
            <a:endParaRPr lang="zh-CN" altLang="en-US" dirty="0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D0FF79F5-80E1-6E54-B034-05A87B648696}"/>
              </a:ext>
            </a:extLst>
          </p:cNvPr>
          <p:cNvSpPr/>
          <p:nvPr/>
        </p:nvSpPr>
        <p:spPr>
          <a:xfrm>
            <a:off x="6242105" y="4178598"/>
            <a:ext cx="1368152" cy="1393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Back-end</a:t>
            </a:r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4DB217F6-9044-AF39-CB46-BC09B7938DE8}"/>
              </a:ext>
            </a:extLst>
          </p:cNvPr>
          <p:cNvSpPr/>
          <p:nvPr/>
        </p:nvSpPr>
        <p:spPr>
          <a:xfrm>
            <a:off x="9971127" y="2190344"/>
            <a:ext cx="1897737" cy="1928508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Main Database</a:t>
            </a:r>
            <a:endParaRPr lang="zh-CN" altLang="en-US" dirty="0"/>
          </a:p>
        </p:txBody>
      </p:sp>
      <p:cxnSp>
        <p:nvCxnSpPr>
          <p:cNvPr id="61" name="连接符: 曲线 60">
            <a:extLst>
              <a:ext uri="{FF2B5EF4-FFF2-40B4-BE49-F238E27FC236}">
                <a16:creationId xmlns:a16="http://schemas.microsoft.com/office/drawing/2014/main" id="{720BF64A-6BEB-2291-3342-C85E7A40AB0A}"/>
              </a:ext>
            </a:extLst>
          </p:cNvPr>
          <p:cNvCxnSpPr>
            <a:cxnSpLocks/>
          </p:cNvCxnSpPr>
          <p:nvPr/>
        </p:nvCxnSpPr>
        <p:spPr>
          <a:xfrm flipV="1">
            <a:off x="1843137" y="2557680"/>
            <a:ext cx="1073594" cy="871320"/>
          </a:xfrm>
          <a:prstGeom prst="curvedConnector3">
            <a:avLst>
              <a:gd name="adj1" fmla="val 50000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A95E3E48-023A-BBD5-BC76-EEAEDA4215F2}"/>
              </a:ext>
            </a:extLst>
          </p:cNvPr>
          <p:cNvCxnSpPr/>
          <p:nvPr/>
        </p:nvCxnSpPr>
        <p:spPr>
          <a:xfrm rot="16200000" flipH="1">
            <a:off x="4748665" y="2947493"/>
            <a:ext cx="1493093" cy="1440160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8" name="连接符: 曲线 2047">
            <a:extLst>
              <a:ext uri="{FF2B5EF4-FFF2-40B4-BE49-F238E27FC236}">
                <a16:creationId xmlns:a16="http://schemas.microsoft.com/office/drawing/2014/main" id="{A60C2098-9E92-6424-F446-7BAB43E7FEAA}"/>
              </a:ext>
            </a:extLst>
          </p:cNvPr>
          <p:cNvCxnSpPr>
            <a:cxnSpLocks/>
          </p:cNvCxnSpPr>
          <p:nvPr/>
        </p:nvCxnSpPr>
        <p:spPr>
          <a:xfrm flipV="1">
            <a:off x="7823398" y="3377420"/>
            <a:ext cx="2016226" cy="1707764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64" name="直接连接符 2063">
            <a:extLst>
              <a:ext uri="{FF2B5EF4-FFF2-40B4-BE49-F238E27FC236}">
                <a16:creationId xmlns:a16="http://schemas.microsoft.com/office/drawing/2014/main" id="{3371B5B5-90E3-ACCD-54D4-470FE6EB1755}"/>
              </a:ext>
            </a:extLst>
          </p:cNvPr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直接连接符 2064">
            <a:extLst>
              <a:ext uri="{FF2B5EF4-FFF2-40B4-BE49-F238E27FC236}">
                <a16:creationId xmlns:a16="http://schemas.microsoft.com/office/drawing/2014/main" id="{BDF9C5B8-C19E-F2FA-11FC-FACDF3593C5D}"/>
              </a:ext>
            </a:extLst>
          </p:cNvPr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6" name="矩形 2065">
            <a:extLst>
              <a:ext uri="{FF2B5EF4-FFF2-40B4-BE49-F238E27FC236}">
                <a16:creationId xmlns:a16="http://schemas.microsoft.com/office/drawing/2014/main" id="{D97F26F6-2A9B-2593-BDEE-6EA0F843219B}"/>
              </a:ext>
            </a:extLst>
          </p:cNvPr>
          <p:cNvSpPr/>
          <p:nvPr/>
        </p:nvSpPr>
        <p:spPr>
          <a:xfrm>
            <a:off x="797911" y="611912"/>
            <a:ext cx="4728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b="1" dirty="0">
                <a:solidFill>
                  <a:srgbClr val="C0504D"/>
                </a:solidFill>
                <a:cs typeface="+mn-ea"/>
                <a:sym typeface="+mn-lt"/>
              </a:rPr>
              <a:t>1 </a:t>
            </a:r>
            <a:r>
              <a:rPr lang="en-US" altLang="zh-CN" b="1" dirty="0">
                <a:cs typeface="+mn-ea"/>
                <a:sym typeface="+mn-lt"/>
              </a:rPr>
              <a:t>  Data Flow – Check chip/order status</a:t>
            </a:r>
          </a:p>
        </p:txBody>
      </p:sp>
      <p:sp>
        <p:nvSpPr>
          <p:cNvPr id="2067" name="左中括号 2066">
            <a:extLst>
              <a:ext uri="{FF2B5EF4-FFF2-40B4-BE49-F238E27FC236}">
                <a16:creationId xmlns:a16="http://schemas.microsoft.com/office/drawing/2014/main" id="{84B0EBF7-D789-9F45-1948-CA29FBFCB070}"/>
              </a:ext>
            </a:extLst>
          </p:cNvPr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89EE7A-44E6-F3D1-A927-EE221BF8E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6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H_Title_1">
            <a:extLst>
              <a:ext uri="{FF2B5EF4-FFF2-40B4-BE49-F238E27FC236}">
                <a16:creationId xmlns:a16="http://schemas.microsoft.com/office/drawing/2014/main" id="{3ED9C31F-83A2-09C2-620B-4A73970E350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954" y="3692342"/>
            <a:ext cx="1767105" cy="426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solidFill>
                  <a:srgbClr val="C0504D"/>
                </a:solidFill>
                <a:latin typeface="+mn-lt"/>
                <a:ea typeface="+mn-ea"/>
                <a:cs typeface="+mn-ea"/>
                <a:sym typeface="+mn-lt"/>
              </a:rPr>
              <a:t>Customer</a:t>
            </a:r>
            <a:endParaRPr lang="zh-CN" altLang="en-US" sz="2400" dirty="0">
              <a:solidFill>
                <a:srgbClr val="C0504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MH_Other_13">
            <a:extLst>
              <a:ext uri="{FF2B5EF4-FFF2-40B4-BE49-F238E27FC236}">
                <a16:creationId xmlns:a16="http://schemas.microsoft.com/office/drawing/2014/main" id="{0E83FC1C-C735-C735-61EB-779A18B51832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695679" y="2714443"/>
            <a:ext cx="946150" cy="885825"/>
          </a:xfrm>
          <a:custGeom>
            <a:avLst/>
            <a:gdLst>
              <a:gd name="T0" fmla="*/ 2147483646 w 499"/>
              <a:gd name="T1" fmla="*/ 2147483646 h 467"/>
              <a:gd name="T2" fmla="*/ 2147483646 w 499"/>
              <a:gd name="T3" fmla="*/ 2147483646 h 467"/>
              <a:gd name="T4" fmla="*/ 2147483646 w 499"/>
              <a:gd name="T5" fmla="*/ 2147483646 h 467"/>
              <a:gd name="T6" fmla="*/ 2147483646 w 499"/>
              <a:gd name="T7" fmla="*/ 2147483646 h 467"/>
              <a:gd name="T8" fmla="*/ 2147483646 w 499"/>
              <a:gd name="T9" fmla="*/ 2147483646 h 467"/>
              <a:gd name="T10" fmla="*/ 2147483646 w 499"/>
              <a:gd name="T11" fmla="*/ 2147483646 h 467"/>
              <a:gd name="T12" fmla="*/ 2147483646 w 499"/>
              <a:gd name="T13" fmla="*/ 2147483646 h 467"/>
              <a:gd name="T14" fmla="*/ 2147483646 w 499"/>
              <a:gd name="T15" fmla="*/ 2147483646 h 467"/>
              <a:gd name="T16" fmla="*/ 2147483646 w 499"/>
              <a:gd name="T17" fmla="*/ 2147483646 h 467"/>
              <a:gd name="T18" fmla="*/ 2147483646 w 499"/>
              <a:gd name="T19" fmla="*/ 2147483646 h 467"/>
              <a:gd name="T20" fmla="*/ 2147483646 w 499"/>
              <a:gd name="T21" fmla="*/ 2147483646 h 467"/>
              <a:gd name="T22" fmla="*/ 2147483646 w 499"/>
              <a:gd name="T23" fmla="*/ 2147483646 h 467"/>
              <a:gd name="T24" fmla="*/ 2147483646 w 499"/>
              <a:gd name="T25" fmla="*/ 0 h 467"/>
              <a:gd name="T26" fmla="*/ 2147483646 w 499"/>
              <a:gd name="T27" fmla="*/ 2147483646 h 467"/>
              <a:gd name="T28" fmla="*/ 2147483646 w 499"/>
              <a:gd name="T29" fmla="*/ 2147483646 h 467"/>
              <a:gd name="T30" fmla="*/ 2147483646 w 499"/>
              <a:gd name="T31" fmla="*/ 2147483646 h 467"/>
              <a:gd name="T32" fmla="*/ 2147483646 w 499"/>
              <a:gd name="T33" fmla="*/ 2147483646 h 467"/>
              <a:gd name="T34" fmla="*/ 2147483646 w 499"/>
              <a:gd name="T35" fmla="*/ 2147483646 h 467"/>
              <a:gd name="T36" fmla="*/ 2147483646 w 499"/>
              <a:gd name="T37" fmla="*/ 2147483646 h 467"/>
              <a:gd name="T38" fmla="*/ 2147483646 w 499"/>
              <a:gd name="T39" fmla="*/ 2147483646 h 467"/>
              <a:gd name="T40" fmla="*/ 2147483646 w 499"/>
              <a:gd name="T41" fmla="*/ 2147483646 h 467"/>
              <a:gd name="T42" fmla="*/ 2147483646 w 499"/>
              <a:gd name="T43" fmla="*/ 2147483646 h 467"/>
              <a:gd name="T44" fmla="*/ 2147483646 w 499"/>
              <a:gd name="T45" fmla="*/ 2147483646 h 467"/>
              <a:gd name="T46" fmla="*/ 2147483646 w 499"/>
              <a:gd name="T47" fmla="*/ 2147483646 h 467"/>
              <a:gd name="T48" fmla="*/ 2147483646 w 499"/>
              <a:gd name="T49" fmla="*/ 2147483646 h 467"/>
              <a:gd name="T50" fmla="*/ 2147483646 w 499"/>
              <a:gd name="T51" fmla="*/ 2147483646 h 467"/>
              <a:gd name="T52" fmla="*/ 2147483646 w 499"/>
              <a:gd name="T53" fmla="*/ 2147483646 h 467"/>
              <a:gd name="T54" fmla="*/ 2147483646 w 499"/>
              <a:gd name="T55" fmla="*/ 2147483646 h 467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499" h="467">
                <a:moveTo>
                  <a:pt x="9" y="467"/>
                </a:moveTo>
                <a:cubicBezTo>
                  <a:pt x="9" y="467"/>
                  <a:pt x="0" y="395"/>
                  <a:pt x="16" y="354"/>
                </a:cubicBezTo>
                <a:cubicBezTo>
                  <a:pt x="32" y="312"/>
                  <a:pt x="42" y="303"/>
                  <a:pt x="91" y="296"/>
                </a:cubicBezTo>
                <a:cubicBezTo>
                  <a:pt x="141" y="289"/>
                  <a:pt x="168" y="269"/>
                  <a:pt x="174" y="263"/>
                </a:cubicBezTo>
                <a:cubicBezTo>
                  <a:pt x="181" y="257"/>
                  <a:pt x="192" y="250"/>
                  <a:pt x="199" y="247"/>
                </a:cubicBezTo>
                <a:cubicBezTo>
                  <a:pt x="199" y="247"/>
                  <a:pt x="197" y="197"/>
                  <a:pt x="173" y="168"/>
                </a:cubicBezTo>
                <a:cubicBezTo>
                  <a:pt x="173" y="168"/>
                  <a:pt x="164" y="165"/>
                  <a:pt x="162" y="158"/>
                </a:cubicBezTo>
                <a:cubicBezTo>
                  <a:pt x="161" y="152"/>
                  <a:pt x="156" y="123"/>
                  <a:pt x="163" y="110"/>
                </a:cubicBezTo>
                <a:cubicBezTo>
                  <a:pt x="163" y="110"/>
                  <a:pt x="167" y="105"/>
                  <a:pt x="167" y="101"/>
                </a:cubicBezTo>
                <a:cubicBezTo>
                  <a:pt x="166" y="96"/>
                  <a:pt x="161" y="60"/>
                  <a:pt x="194" y="30"/>
                </a:cubicBezTo>
                <a:cubicBezTo>
                  <a:pt x="194" y="30"/>
                  <a:pt x="203" y="15"/>
                  <a:pt x="180" y="12"/>
                </a:cubicBezTo>
                <a:cubicBezTo>
                  <a:pt x="180" y="12"/>
                  <a:pt x="191" y="7"/>
                  <a:pt x="207" y="15"/>
                </a:cubicBezTo>
                <a:cubicBezTo>
                  <a:pt x="207" y="15"/>
                  <a:pt x="200" y="5"/>
                  <a:pt x="211" y="0"/>
                </a:cubicBezTo>
                <a:cubicBezTo>
                  <a:pt x="211" y="0"/>
                  <a:pt x="206" y="15"/>
                  <a:pt x="223" y="10"/>
                </a:cubicBezTo>
                <a:cubicBezTo>
                  <a:pt x="241" y="5"/>
                  <a:pt x="265" y="0"/>
                  <a:pt x="281" y="6"/>
                </a:cubicBezTo>
                <a:cubicBezTo>
                  <a:pt x="297" y="12"/>
                  <a:pt x="301" y="21"/>
                  <a:pt x="322" y="22"/>
                </a:cubicBezTo>
                <a:cubicBezTo>
                  <a:pt x="343" y="23"/>
                  <a:pt x="350" y="50"/>
                  <a:pt x="351" y="60"/>
                </a:cubicBezTo>
                <a:cubicBezTo>
                  <a:pt x="351" y="69"/>
                  <a:pt x="350" y="110"/>
                  <a:pt x="354" y="115"/>
                </a:cubicBezTo>
                <a:cubicBezTo>
                  <a:pt x="358" y="121"/>
                  <a:pt x="359" y="125"/>
                  <a:pt x="358" y="134"/>
                </a:cubicBezTo>
                <a:cubicBezTo>
                  <a:pt x="356" y="144"/>
                  <a:pt x="349" y="169"/>
                  <a:pt x="344" y="170"/>
                </a:cubicBezTo>
                <a:cubicBezTo>
                  <a:pt x="340" y="170"/>
                  <a:pt x="336" y="174"/>
                  <a:pt x="336" y="175"/>
                </a:cubicBezTo>
                <a:cubicBezTo>
                  <a:pt x="336" y="177"/>
                  <a:pt x="323" y="212"/>
                  <a:pt x="323" y="224"/>
                </a:cubicBezTo>
                <a:cubicBezTo>
                  <a:pt x="324" y="236"/>
                  <a:pt x="324" y="250"/>
                  <a:pt x="334" y="253"/>
                </a:cubicBezTo>
                <a:cubicBezTo>
                  <a:pt x="343" y="256"/>
                  <a:pt x="356" y="273"/>
                  <a:pt x="363" y="281"/>
                </a:cubicBezTo>
                <a:cubicBezTo>
                  <a:pt x="371" y="289"/>
                  <a:pt x="416" y="299"/>
                  <a:pt x="437" y="309"/>
                </a:cubicBezTo>
                <a:cubicBezTo>
                  <a:pt x="457" y="318"/>
                  <a:pt x="465" y="317"/>
                  <a:pt x="477" y="357"/>
                </a:cubicBezTo>
                <a:cubicBezTo>
                  <a:pt x="489" y="397"/>
                  <a:pt x="499" y="438"/>
                  <a:pt x="499" y="467"/>
                </a:cubicBezTo>
                <a:lnTo>
                  <a:pt x="9" y="467"/>
                </a:lnTo>
                <a:close/>
              </a:path>
            </a:pathLst>
          </a:custGeom>
          <a:solidFill>
            <a:srgbClr val="C0504D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FF51D3-CF52-DAB7-7E53-92A510593C6F}"/>
              </a:ext>
            </a:extLst>
          </p:cNvPr>
          <p:cNvSpPr txBox="1"/>
          <p:nvPr/>
        </p:nvSpPr>
        <p:spPr>
          <a:xfrm>
            <a:off x="1577440" y="2398106"/>
            <a:ext cx="1073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confirm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4B580A6-CD12-570B-CAAA-B2E61BA5C9CD}"/>
              </a:ext>
            </a:extLst>
          </p:cNvPr>
          <p:cNvSpPr txBox="1"/>
          <p:nvPr/>
        </p:nvSpPr>
        <p:spPr>
          <a:xfrm>
            <a:off x="4891572" y="2306251"/>
            <a:ext cx="1025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 request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20CE80B-5301-3460-C672-96886A042229}"/>
              </a:ext>
            </a:extLst>
          </p:cNvPr>
          <p:cNvSpPr txBox="1"/>
          <p:nvPr/>
        </p:nvSpPr>
        <p:spPr>
          <a:xfrm>
            <a:off x="4767785" y="3665616"/>
            <a:ext cx="9108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Show order ID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B3FBE95-1D85-9474-1143-6A476A2D0EDF}"/>
              </a:ext>
            </a:extLst>
          </p:cNvPr>
          <p:cNvSpPr txBox="1"/>
          <p:nvPr/>
        </p:nvSpPr>
        <p:spPr>
          <a:xfrm>
            <a:off x="7503930" y="3118192"/>
            <a:ext cx="818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Insert order</a:t>
            </a:r>
            <a:endParaRPr lang="zh-CN" altLang="en-US" sz="1600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1DEEE2E-1B83-F707-0003-85BACFA8B0F8}"/>
              </a:ext>
            </a:extLst>
          </p:cNvPr>
          <p:cNvSpPr txBox="1"/>
          <p:nvPr/>
        </p:nvSpPr>
        <p:spPr>
          <a:xfrm>
            <a:off x="8503186" y="3085047"/>
            <a:ext cx="1128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Return order ID</a:t>
            </a:r>
            <a:endParaRPr lang="zh-CN" altLang="en-US" sz="1600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8B232190-6463-77DF-7102-3C8B53C09C42}"/>
              </a:ext>
            </a:extLst>
          </p:cNvPr>
          <p:cNvSpPr/>
          <p:nvPr/>
        </p:nvSpPr>
        <p:spPr>
          <a:xfrm>
            <a:off x="3020904" y="1739925"/>
            <a:ext cx="1650054" cy="1639475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Front-end</a:t>
            </a:r>
            <a:endParaRPr lang="zh-CN" altLang="en-US" dirty="0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D0FF79F5-80E1-6E54-B034-05A87B648696}"/>
              </a:ext>
            </a:extLst>
          </p:cNvPr>
          <p:cNvSpPr/>
          <p:nvPr/>
        </p:nvSpPr>
        <p:spPr>
          <a:xfrm>
            <a:off x="5959919" y="2941571"/>
            <a:ext cx="1368152" cy="1393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Back-end</a:t>
            </a:r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4DB217F6-9044-AF39-CB46-BC09B7938DE8}"/>
              </a:ext>
            </a:extLst>
          </p:cNvPr>
          <p:cNvSpPr/>
          <p:nvPr/>
        </p:nvSpPr>
        <p:spPr>
          <a:xfrm>
            <a:off x="9305311" y="2007414"/>
            <a:ext cx="1705941" cy="1706741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Main Database</a:t>
            </a:r>
            <a:endParaRPr lang="zh-CN" altLang="en-US" dirty="0"/>
          </a:p>
        </p:txBody>
      </p:sp>
      <p:cxnSp>
        <p:nvCxnSpPr>
          <p:cNvPr id="61" name="连接符: 曲线 60">
            <a:extLst>
              <a:ext uri="{FF2B5EF4-FFF2-40B4-BE49-F238E27FC236}">
                <a16:creationId xmlns:a16="http://schemas.microsoft.com/office/drawing/2014/main" id="{720BF64A-6BEB-2291-3342-C85E7A40AB0A}"/>
              </a:ext>
            </a:extLst>
          </p:cNvPr>
          <p:cNvCxnSpPr>
            <a:cxnSpLocks/>
          </p:cNvCxnSpPr>
          <p:nvPr/>
        </p:nvCxnSpPr>
        <p:spPr>
          <a:xfrm flipV="1">
            <a:off x="1843137" y="2557680"/>
            <a:ext cx="1073594" cy="871320"/>
          </a:xfrm>
          <a:prstGeom prst="curvedConnector3">
            <a:avLst>
              <a:gd name="adj1" fmla="val 50000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A95E3E48-023A-BBD5-BC76-EEAEDA4215F2}"/>
              </a:ext>
            </a:extLst>
          </p:cNvPr>
          <p:cNvCxnSpPr>
            <a:cxnSpLocks/>
          </p:cNvCxnSpPr>
          <p:nvPr/>
        </p:nvCxnSpPr>
        <p:spPr>
          <a:xfrm>
            <a:off x="4649985" y="2945796"/>
            <a:ext cx="1266744" cy="654472"/>
          </a:xfrm>
          <a:prstGeom prst="curvedConnector3">
            <a:avLst>
              <a:gd name="adj1" fmla="val 50000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8" name="连接符: 曲线 2047">
            <a:extLst>
              <a:ext uri="{FF2B5EF4-FFF2-40B4-BE49-F238E27FC236}">
                <a16:creationId xmlns:a16="http://schemas.microsoft.com/office/drawing/2014/main" id="{A60C2098-9E92-6424-F446-7BAB43E7FEAA}"/>
              </a:ext>
            </a:extLst>
          </p:cNvPr>
          <p:cNvCxnSpPr>
            <a:cxnSpLocks/>
            <a:endCxn id="53" idx="2"/>
          </p:cNvCxnSpPr>
          <p:nvPr/>
        </p:nvCxnSpPr>
        <p:spPr>
          <a:xfrm flipV="1">
            <a:off x="7442684" y="2860785"/>
            <a:ext cx="1862627" cy="1013095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64" name="直接连接符 2063">
            <a:extLst>
              <a:ext uri="{FF2B5EF4-FFF2-40B4-BE49-F238E27FC236}">
                <a16:creationId xmlns:a16="http://schemas.microsoft.com/office/drawing/2014/main" id="{3371B5B5-90E3-ACCD-54D4-470FE6EB1755}"/>
              </a:ext>
            </a:extLst>
          </p:cNvPr>
          <p:cNvCxnSpPr/>
          <p:nvPr/>
        </p:nvCxnSpPr>
        <p:spPr>
          <a:xfrm flipH="1">
            <a:off x="-194358" y="217178"/>
            <a:ext cx="777432" cy="6537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直接连接符 2064">
            <a:extLst>
              <a:ext uri="{FF2B5EF4-FFF2-40B4-BE49-F238E27FC236}">
                <a16:creationId xmlns:a16="http://schemas.microsoft.com/office/drawing/2014/main" id="{BDF9C5B8-C19E-F2FA-11FC-FACDF3593C5D}"/>
              </a:ext>
            </a:extLst>
          </p:cNvPr>
          <p:cNvCxnSpPr/>
          <p:nvPr/>
        </p:nvCxnSpPr>
        <p:spPr>
          <a:xfrm flipH="1">
            <a:off x="-58057" y="761631"/>
            <a:ext cx="388716" cy="32685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6" name="矩形 2065">
            <a:extLst>
              <a:ext uri="{FF2B5EF4-FFF2-40B4-BE49-F238E27FC236}">
                <a16:creationId xmlns:a16="http://schemas.microsoft.com/office/drawing/2014/main" id="{D97F26F6-2A9B-2593-BDEE-6EA0F843219B}"/>
              </a:ext>
            </a:extLst>
          </p:cNvPr>
          <p:cNvSpPr/>
          <p:nvPr/>
        </p:nvSpPr>
        <p:spPr>
          <a:xfrm>
            <a:off x="797911" y="611912"/>
            <a:ext cx="356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b="1" dirty="0">
                <a:solidFill>
                  <a:srgbClr val="C0504D"/>
                </a:solidFill>
                <a:cs typeface="+mn-ea"/>
                <a:sym typeface="+mn-lt"/>
              </a:rPr>
              <a:t>1 </a:t>
            </a:r>
            <a:r>
              <a:rPr lang="en-US" altLang="zh-CN" b="1" dirty="0">
                <a:cs typeface="+mn-ea"/>
                <a:sym typeface="+mn-lt"/>
              </a:rPr>
              <a:t>  Data Flow – commit order</a:t>
            </a:r>
          </a:p>
        </p:txBody>
      </p:sp>
      <p:sp>
        <p:nvSpPr>
          <p:cNvPr id="2067" name="左中括号 2066">
            <a:extLst>
              <a:ext uri="{FF2B5EF4-FFF2-40B4-BE49-F238E27FC236}">
                <a16:creationId xmlns:a16="http://schemas.microsoft.com/office/drawing/2014/main" id="{84B0EBF7-D789-9F45-1948-CA29FBFCB070}"/>
              </a:ext>
            </a:extLst>
          </p:cNvPr>
          <p:cNvSpPr/>
          <p:nvPr/>
        </p:nvSpPr>
        <p:spPr>
          <a:xfrm>
            <a:off x="694606" y="544034"/>
            <a:ext cx="72008" cy="504056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7157D265-7747-7AAA-B1D3-6F96E9B4F5B4}"/>
              </a:ext>
            </a:extLst>
          </p:cNvPr>
          <p:cNvSpPr/>
          <p:nvPr/>
        </p:nvSpPr>
        <p:spPr>
          <a:xfrm>
            <a:off x="8615598" y="4533801"/>
            <a:ext cx="1897737" cy="1928508"/>
          </a:xfrm>
          <a:prstGeom prst="ellipse">
            <a:avLst/>
          </a:prstGeom>
          <a:solidFill>
            <a:srgbClr val="C05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Bank</a:t>
            </a:r>
          </a:p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10" name="连接符: 曲线 9">
            <a:extLst>
              <a:ext uri="{FF2B5EF4-FFF2-40B4-BE49-F238E27FC236}">
                <a16:creationId xmlns:a16="http://schemas.microsoft.com/office/drawing/2014/main" id="{BAE51C58-1B9D-6245-A719-A7CCF73C9867}"/>
              </a:ext>
            </a:extLst>
          </p:cNvPr>
          <p:cNvCxnSpPr>
            <a:cxnSpLocks/>
          </p:cNvCxnSpPr>
          <p:nvPr/>
        </p:nvCxnSpPr>
        <p:spPr>
          <a:xfrm rot="10800000">
            <a:off x="6977181" y="4306525"/>
            <a:ext cx="1396816" cy="1005077"/>
          </a:xfrm>
          <a:prstGeom prst="curvedConnector3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C7CA5C8-70D7-74FB-E331-6CE78F0A4D26}"/>
              </a:ext>
            </a:extLst>
          </p:cNvPr>
          <p:cNvSpPr txBox="1"/>
          <p:nvPr/>
        </p:nvSpPr>
        <p:spPr>
          <a:xfrm>
            <a:off x="7726804" y="4711700"/>
            <a:ext cx="1209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payment</a:t>
            </a:r>
            <a:endParaRPr lang="zh-CN" altLang="en-US" sz="16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D159827-6738-3332-B4EB-870F80B9BAB2}"/>
              </a:ext>
            </a:extLst>
          </p:cNvPr>
          <p:cNvSpPr txBox="1"/>
          <p:nvPr/>
        </p:nvSpPr>
        <p:spPr>
          <a:xfrm>
            <a:off x="6489401" y="4450556"/>
            <a:ext cx="1120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Payment status</a:t>
            </a:r>
            <a:endParaRPr lang="zh-CN" altLang="en-US" sz="160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8BD854-8AD0-3070-C59C-C847FD89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82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64430" y="1125220"/>
            <a:ext cx="3168015" cy="1978025"/>
          </a:xfrm>
          <a:prstGeom prst="rect">
            <a:avLst/>
          </a:prstGeom>
          <a:noFill/>
          <a:ln w="57150">
            <a:solidFill>
              <a:srgbClr val="262626">
                <a:alpha val="49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64430" y="-1057910"/>
            <a:ext cx="3168015" cy="1978025"/>
          </a:xfrm>
          <a:prstGeom prst="rect">
            <a:avLst/>
          </a:prstGeom>
          <a:noFill/>
          <a:ln w="57150">
            <a:solidFill>
              <a:srgbClr val="C00000">
                <a:alpha val="41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65675" y="-1184910"/>
            <a:ext cx="3168015" cy="1978025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65675" y="998220"/>
            <a:ext cx="3168015" cy="1978025"/>
          </a:xfrm>
          <a:prstGeom prst="rect">
            <a:avLst/>
          </a:prstGeom>
          <a:noFill/>
          <a:ln w="57150"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3415" y="683895"/>
            <a:ext cx="3723640" cy="77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08763" y="1813997"/>
            <a:ext cx="1276985" cy="405765"/>
            <a:chOff x="5768340" y="1816735"/>
            <a:chExt cx="1276985" cy="405765"/>
          </a:xfrm>
        </p:grpSpPr>
        <p:sp>
          <p:nvSpPr>
            <p:cNvPr id="6" name="矩形 5"/>
            <p:cNvSpPr/>
            <p:nvPr/>
          </p:nvSpPr>
          <p:spPr>
            <a:xfrm>
              <a:off x="5768340" y="1816735"/>
              <a:ext cx="1276985" cy="405765"/>
            </a:xfrm>
            <a:prstGeom prst="rect">
              <a:avLst/>
            </a:prstGeom>
            <a:solidFill>
              <a:srgbClr val="262626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47400" y="1851342"/>
              <a:ext cx="11309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cs typeface="+mn-ea"/>
                  <a:sym typeface="+mn-lt"/>
                </a:rPr>
                <a:t>START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618923" y="32882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9" name="TextBox 27"/>
          <p:cNvSpPr txBox="1"/>
          <p:nvPr/>
        </p:nvSpPr>
        <p:spPr>
          <a:xfrm>
            <a:off x="1296016" y="3864974"/>
            <a:ext cx="103369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spc="300" dirty="0">
                <a:cs typeface="+mn-ea"/>
                <a:sym typeface="+mn-lt"/>
              </a:rPr>
              <a:t>System Front-End and Back-end</a:t>
            </a:r>
            <a:endParaRPr lang="zh-CN" altLang="en-US" sz="4400" b="1" spc="300" dirty="0"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5266" y="3547502"/>
            <a:ext cx="388716" cy="326856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8132445" y="4594805"/>
            <a:ext cx="654557" cy="53433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7891570" y="3547502"/>
            <a:ext cx="388716" cy="3268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832159" y="4594805"/>
            <a:ext cx="654557" cy="53433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00675AC2-7243-7742-F196-5BBB5B34E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5173" y="6356351"/>
            <a:ext cx="45719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7"/>
          <p:cNvSpPr txBox="1"/>
          <p:nvPr/>
        </p:nvSpPr>
        <p:spPr>
          <a:xfrm>
            <a:off x="2296827" y="3044279"/>
            <a:ext cx="8248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spc="300" dirty="0">
                <a:cs typeface="+mn-ea"/>
                <a:sym typeface="+mn-lt"/>
              </a:rPr>
              <a:t>Real-time Demonstration</a:t>
            </a:r>
            <a:endParaRPr lang="zh-CN" altLang="en-US" sz="4400" b="1" spc="300" dirty="0">
              <a:cs typeface="+mn-ea"/>
              <a:sym typeface="+mn-lt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50C308-5C50-6B71-771E-C31419325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5805" y="6356351"/>
            <a:ext cx="85087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9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45"/>
  <p:tag name="KSO_WPP_MARK_KEY" val="d9a1218c-ada3-4eff-a3bd-291941685251"/>
  <p:tag name="COMMONDATA" val="eyJoZGlkIjoiODE2ODVlODRmZmY2YzhjMmQzNWM5NDY5NTRhYzRmNT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SubTitle"/>
  <p:tag name="MH_ORDER" val="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SubTitle"/>
  <p:tag name="MH_ORDER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SubTitle"/>
  <p:tag name="MH_ORDER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SubTitle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Title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Title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Title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Title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9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1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Title"/>
  <p:tag name="MH_ORDE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Title"/>
  <p:tag name="MH_ORDER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SubTitle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1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15"/>
  <p:tag name="MH_LIBRARY" val="GRAPHIC"/>
  <p:tag name="MH_TYPE" val="Other"/>
  <p:tag name="MH_ORDER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Title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7080655"/>
  <p:tag name="MH_LIBRARY" val="GRAPHIC"/>
  <p:tag name="MH_TYPE" val="Other"/>
  <p:tag name="MH_ORDER" val="7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qdccz1so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2191</TotalTime>
  <Words>406</Words>
  <Application>Microsoft Office PowerPoint</Application>
  <PresentationFormat>自定义</PresentationFormat>
  <Paragraphs>194</Paragraphs>
  <Slides>22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方正细谭黑简体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简洁红黑三角形</dc:title>
  <dc:creator>第一PPT</dc:creator>
  <cp:keywords>www.1ppt.com</cp:keywords>
  <dc:description>www.1ppt.com</dc:description>
  <cp:lastModifiedBy>Lin zexin</cp:lastModifiedBy>
  <cp:revision>129</cp:revision>
  <dcterms:created xsi:type="dcterms:W3CDTF">2017-07-27T10:39:00Z</dcterms:created>
  <dcterms:modified xsi:type="dcterms:W3CDTF">2022-12-28T13:03:40Z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4CDF5BAD4ABF441DAFC1BFD3FA43082C</vt:lpwstr>
  </property>
</Properties>
</file>

<file path=docProps/thumbnail.jpeg>
</file>